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57" r:id="rId3"/>
    <p:sldId id="258" r:id="rId4"/>
    <p:sldId id="259" r:id="rId5"/>
    <p:sldId id="299" r:id="rId6"/>
    <p:sldId id="260" r:id="rId7"/>
    <p:sldId id="261" r:id="rId8"/>
    <p:sldId id="297" r:id="rId9"/>
    <p:sldId id="262" r:id="rId10"/>
    <p:sldId id="263" r:id="rId11"/>
    <p:sldId id="264" r:id="rId12"/>
    <p:sldId id="265" r:id="rId13"/>
    <p:sldId id="266" r:id="rId14"/>
    <p:sldId id="267" r:id="rId15"/>
    <p:sldId id="268" r:id="rId16"/>
    <p:sldId id="275" r:id="rId17"/>
    <p:sldId id="287" r:id="rId18"/>
    <p:sldId id="288" r:id="rId19"/>
    <p:sldId id="289" r:id="rId20"/>
    <p:sldId id="290" r:id="rId21"/>
    <p:sldId id="291" r:id="rId22"/>
    <p:sldId id="294" r:id="rId23"/>
    <p:sldId id="285" r:id="rId24"/>
    <p:sldId id="292" r:id="rId25"/>
    <p:sldId id="293" r:id="rId26"/>
    <p:sldId id="277" r:id="rId27"/>
    <p:sldId id="280" r:id="rId28"/>
    <p:sldId id="295" r:id="rId29"/>
    <p:sldId id="270" r:id="rId30"/>
    <p:sldId id="271" r:id="rId31"/>
    <p:sldId id="272" r:id="rId32"/>
    <p:sldId id="296" r:id="rId33"/>
    <p:sldId id="274" r:id="rId34"/>
    <p:sldId id="281" r:id="rId35"/>
    <p:sldId id="282" r:id="rId36"/>
    <p:sldId id="283" r:id="rId37"/>
  </p:sldIdLst>
  <p:sldSz cx="12192000" cy="6858000"/>
  <p:notesSz cx="6858000" cy="12192000"/>
  <p:embeddedFontLst>
    <p:embeddedFont>
      <p:font typeface="Arial Narrow" panose="020B0604020202020204" pitchFamily="34" charset="0"/>
      <p:regular r:id="rId39"/>
      <p:bold r:id="rId40"/>
      <p:italic r:id="rId41"/>
      <p:boldItalic r:id="rId42"/>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ene Honigblume" initials="BH" lastIdx="5" clrIdx="0">
    <p:extLst>
      <p:ext uri="{19B8F6BF-5375-455C-9EA6-DF929625EA0E}">
        <p15:presenceInfo xmlns:p15="http://schemas.microsoft.com/office/powerpoint/2012/main" userId="S::Biene.Honigblume@ms.leuphana.de::e91dd383-9c05-4574-9601-a9ad4dfd66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61"/>
  </p:normalViewPr>
  <p:slideViewPr>
    <p:cSldViewPr>
      <p:cViewPr varScale="1">
        <p:scale>
          <a:sx n="93" d="100"/>
          <a:sy n="93" d="100"/>
        </p:scale>
        <p:origin x="216" y="6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5"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6"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7"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8"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9"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20335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Ideen gefragt/ gerne willkommen! Bitte hinzufügen :)</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de-DE" sz="1200" b="0" i="0" u="none" strike="noStrike" cap="none" spc="0">
                <a:solidFill>
                  <a:schemeClr val="tx1"/>
                </a:solidFill>
                <a:latin typeface="Arial Narrow"/>
                <a:ea typeface="Arial Narrow"/>
                <a:cs typeface="Arial Narrow"/>
              </a:rPr>
              <a:t>If you are unsure how you can work on this task as a group, you might find it useful to have a look at the </a:t>
            </a:r>
            <a:r>
              <a:rPr lang="de-DE" sz="1200" b="1" i="0" u="none" strike="noStrike" cap="none" spc="0">
                <a:solidFill>
                  <a:schemeClr val="tx1"/>
                </a:solidFill>
                <a:latin typeface="Arial Narrow"/>
                <a:ea typeface="Arial Narrow"/>
                <a:cs typeface="Arial Narrow"/>
              </a:rPr>
              <a:t>Design Thinking Approach</a:t>
            </a:r>
            <a:r>
              <a:rPr lang="de-DE" sz="1200" b="0" i="0" u="none" strike="noStrike" cap="none" spc="0">
                <a:solidFill>
                  <a:schemeClr val="tx1"/>
                </a:solidFill>
                <a:latin typeface="Arial Narrow"/>
                <a:ea typeface="Arial Narrow"/>
                <a:cs typeface="Arial Narrow"/>
              </a:rPr>
              <a:t>. This approach could also be used as a method for co-designing with stakeholders in your TD-project.</a:t>
            </a:r>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blank" preserve="1" userDrawn="1">
  <p:cSld name="Nur Fußzeile">
    <p:spTree>
      <p:nvGrpSpPr>
        <p:cNvPr id="1" name=""/>
        <p:cNvGrpSpPr/>
        <p:nvPr/>
      </p:nvGrpSpPr>
      <p:grpSpPr bwMode="auto">
        <a:xfrm>
          <a:off x="0" y="0"/>
          <a:ext cx="0" cy="0"/>
          <a:chOff x="0" y="0"/>
          <a:chExt cx="0" cy="0"/>
        </a:xfrm>
      </p:grpSpPr>
      <p:pic>
        <p:nvPicPr>
          <p:cNvPr id="4" name="Grafik 4"/>
          <p:cNvPicPr>
            <a:picLocks noChangeAspect="1"/>
          </p:cNvPicPr>
          <p:nvPr userDrawn="1"/>
        </p:nvPicPr>
        <p:blipFill>
          <a:blip r:embed="rId2"/>
          <a:stretch/>
        </p:blipFill>
        <p:spPr bwMode="auto">
          <a:xfrm>
            <a:off x="10309464" y="6297994"/>
            <a:ext cx="230400" cy="248470"/>
          </a:xfrm>
          <a:prstGeom prst="rect">
            <a:avLst/>
          </a:prstGeom>
        </p:spPr>
      </p:pic>
      <p:sp>
        <p:nvSpPr>
          <p:cNvPr id="5"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6"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ext">
    <p:spTree>
      <p:nvGrpSpPr>
        <p:cNvPr id="1" name=""/>
        <p:cNvGrpSpPr/>
        <p:nvPr/>
      </p:nvGrpSpPr>
      <p:grpSpPr bwMode="auto">
        <a:xfrm>
          <a:off x="0" y="0"/>
          <a:ext cx="0" cy="0"/>
          <a:chOff x="0" y="0"/>
          <a:chExt cx="0" cy="0"/>
        </a:xfrm>
      </p:grpSpPr>
      <p:pic>
        <p:nvPicPr>
          <p:cNvPr id="4" name="Grafik 6"/>
          <p:cNvPicPr>
            <a:picLocks noChangeAspect="1"/>
          </p:cNvPicPr>
          <p:nvPr userDrawn="1"/>
        </p:nvPicPr>
        <p:blipFill>
          <a:blip r:embed="rId2"/>
          <a:stretch/>
        </p:blipFill>
        <p:spPr bwMode="auto">
          <a:xfrm>
            <a:off x="10309464" y="6297994"/>
            <a:ext cx="230400" cy="248470"/>
          </a:xfrm>
          <a:prstGeom prst="rect">
            <a:avLst/>
          </a:prstGeom>
        </p:spPr>
      </p:pic>
      <p:sp>
        <p:nvSpPr>
          <p:cNvPr id="5" name="Titel 1"/>
          <p:cNvSpPr>
            <a:spLocks noGrp="1"/>
          </p:cNvSpPr>
          <p:nvPr>
            <p:ph type="title" hasCustomPrompt="1"/>
          </p:nvPr>
        </p:nvSpPr>
        <p:spPr bwMode="auto">
          <a:xfrm>
            <a:off x="635000" y="638189"/>
            <a:ext cx="10922000"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6" name="Textplatzhalter 15"/>
          <p:cNvSpPr>
            <a:spLocks noGrp="1"/>
          </p:cNvSpPr>
          <p:nvPr>
            <p:ph type="body" sz="quarter" idx="11"/>
          </p:nvPr>
        </p:nvSpPr>
        <p:spPr bwMode="auto">
          <a:xfrm>
            <a:off x="635000" y="2159000"/>
            <a:ext cx="10922000" cy="3327400"/>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8"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2 Texte">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5000" y="638189"/>
            <a:ext cx="10934700"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5" name="Textplatzhalter 15"/>
          <p:cNvSpPr>
            <a:spLocks noGrp="1"/>
          </p:cNvSpPr>
          <p:nvPr>
            <p:ph type="body" sz="quarter" idx="11"/>
          </p:nvPr>
        </p:nvSpPr>
        <p:spPr bwMode="auto">
          <a:xfrm>
            <a:off x="635000" y="2159000"/>
            <a:ext cx="5105400" cy="3327400"/>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6" name="Grafik 16"/>
          <p:cNvPicPr>
            <a:picLocks noChangeAspect="1"/>
          </p:cNvPicPr>
          <p:nvPr userDrawn="1"/>
        </p:nvPicPr>
        <p:blipFill>
          <a:blip r:embed="rId2"/>
          <a:stretch/>
        </p:blipFill>
        <p:spPr bwMode="auto">
          <a:xfrm>
            <a:off x="10309464" y="6297994"/>
            <a:ext cx="230400" cy="248470"/>
          </a:xfrm>
          <a:prstGeom prst="rect">
            <a:avLst/>
          </a:prstGeom>
        </p:spPr>
      </p:pic>
      <p:sp>
        <p:nvSpPr>
          <p:cNvPr id="7" name="Textplatzhalter 15"/>
          <p:cNvSpPr>
            <a:spLocks noGrp="1"/>
          </p:cNvSpPr>
          <p:nvPr>
            <p:ph type="body" sz="quarter" idx="13"/>
          </p:nvPr>
        </p:nvSpPr>
        <p:spPr bwMode="auto">
          <a:xfrm>
            <a:off x="6464300" y="2159000"/>
            <a:ext cx="5105400" cy="3327400"/>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9"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ext und Bild">
    <p:spTree>
      <p:nvGrpSpPr>
        <p:cNvPr id="1" name=""/>
        <p:cNvGrpSpPr/>
        <p:nvPr/>
      </p:nvGrpSpPr>
      <p:grpSpPr bwMode="auto">
        <a:xfrm>
          <a:off x="0" y="0"/>
          <a:ext cx="0" cy="0"/>
          <a:chOff x="0" y="0"/>
          <a:chExt cx="0" cy="0"/>
        </a:xfrm>
      </p:grpSpPr>
      <p:pic>
        <p:nvPicPr>
          <p:cNvPr id="4" name="Grafik 16"/>
          <p:cNvPicPr>
            <a:picLocks noChangeAspect="1"/>
          </p:cNvPicPr>
          <p:nvPr userDrawn="1"/>
        </p:nvPicPr>
        <p:blipFill>
          <a:blip r:embed="rId2"/>
          <a:stretch/>
        </p:blipFill>
        <p:spPr bwMode="auto">
          <a:xfrm>
            <a:off x="10309464" y="6297994"/>
            <a:ext cx="230400" cy="248470"/>
          </a:xfrm>
          <a:prstGeom prst="rect">
            <a:avLst/>
          </a:prstGeom>
        </p:spPr>
      </p:pic>
      <p:sp>
        <p:nvSpPr>
          <p:cNvPr id="5" name="Textplatzhalter 3"/>
          <p:cNvSpPr>
            <a:spLocks noGrp="1"/>
          </p:cNvSpPr>
          <p:nvPr>
            <p:ph type="body" sz="quarter" idx="14" hasCustomPrompt="1"/>
          </p:nvPr>
        </p:nvSpPr>
        <p:spPr bwMode="auto">
          <a:xfrm>
            <a:off x="6946661" y="4920785"/>
            <a:ext cx="4617953"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6" name="Titel 1"/>
          <p:cNvSpPr>
            <a:spLocks noGrp="1"/>
          </p:cNvSpPr>
          <p:nvPr>
            <p:ph type="title" hasCustomPrompt="1"/>
          </p:nvPr>
        </p:nvSpPr>
        <p:spPr bwMode="auto">
          <a:xfrm>
            <a:off x="635000" y="638189"/>
            <a:ext cx="10922000"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7" name="Textplatzhalter 15"/>
          <p:cNvSpPr>
            <a:spLocks noGrp="1"/>
          </p:cNvSpPr>
          <p:nvPr>
            <p:ph type="body" sz="quarter" idx="11"/>
          </p:nvPr>
        </p:nvSpPr>
        <p:spPr bwMode="auto">
          <a:xfrm>
            <a:off x="635000" y="2158999"/>
            <a:ext cx="5105400" cy="3383845"/>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Bildplatzhalter 6"/>
          <p:cNvSpPr>
            <a:spLocks noGrp="1"/>
          </p:cNvSpPr>
          <p:nvPr>
            <p:ph type="pic" sz="quarter" idx="16"/>
          </p:nvPr>
        </p:nvSpPr>
        <p:spPr bwMode="auto">
          <a:xfrm>
            <a:off x="6946661" y="2205883"/>
            <a:ext cx="4617953" cy="2571215"/>
          </a:xfrm>
        </p:spPr>
        <p:txBody>
          <a:bodyPr>
            <a:normAutofit/>
          </a:bodyPr>
          <a:lstStyle>
            <a:lvl1pPr marL="0" indent="0">
              <a:buNone/>
              <a:defRPr sz="1800">
                <a:latin typeface="Arial"/>
                <a:cs typeface="Arial"/>
              </a:defRPr>
            </a:lvl1pPr>
          </a:lstStyle>
          <a:p>
            <a:pPr>
              <a:defRPr/>
            </a:pPr>
            <a:endParaRPr lang="de-DE"/>
          </a:p>
        </p:txBody>
      </p:sp>
      <p:sp>
        <p:nvSpPr>
          <p:cNvPr id="9"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10"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ext und 2 Bilder">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5000" y="638189"/>
            <a:ext cx="10921999"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5" name="Bildplatzhalter 6"/>
          <p:cNvSpPr>
            <a:spLocks noGrp="1"/>
          </p:cNvSpPr>
          <p:nvPr>
            <p:ph type="pic" sz="quarter" idx="10"/>
          </p:nvPr>
        </p:nvSpPr>
        <p:spPr bwMode="auto">
          <a:xfrm>
            <a:off x="6950075" y="2209800"/>
            <a:ext cx="2743200" cy="1524000"/>
          </a:xfrm>
        </p:spPr>
        <p:txBody>
          <a:bodyPr>
            <a:normAutofit/>
          </a:bodyPr>
          <a:lstStyle>
            <a:lvl1pPr marL="0" indent="0">
              <a:buNone/>
              <a:defRPr sz="1800">
                <a:latin typeface="Arial"/>
                <a:cs typeface="Arial"/>
              </a:defRPr>
            </a:lvl1pPr>
          </a:lstStyle>
          <a:p>
            <a:pPr>
              <a:defRPr/>
            </a:pPr>
            <a:endParaRPr lang="de-DE"/>
          </a:p>
        </p:txBody>
      </p:sp>
      <p:sp>
        <p:nvSpPr>
          <p:cNvPr id="6" name="Textplatzhalter 15"/>
          <p:cNvSpPr>
            <a:spLocks noGrp="1"/>
          </p:cNvSpPr>
          <p:nvPr>
            <p:ph type="body" sz="quarter" idx="11"/>
          </p:nvPr>
        </p:nvSpPr>
        <p:spPr bwMode="auto">
          <a:xfrm>
            <a:off x="635000" y="2159000"/>
            <a:ext cx="5105400" cy="3327400"/>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16"/>
          <p:cNvPicPr>
            <a:picLocks noChangeAspect="1"/>
          </p:cNvPicPr>
          <p:nvPr userDrawn="1"/>
        </p:nvPicPr>
        <p:blipFill>
          <a:blip r:embed="rId2"/>
          <a:stretch/>
        </p:blipFill>
        <p:spPr bwMode="auto">
          <a:xfrm>
            <a:off x="10309464" y="6297994"/>
            <a:ext cx="230400" cy="248470"/>
          </a:xfrm>
          <a:prstGeom prst="rect">
            <a:avLst/>
          </a:prstGeom>
        </p:spPr>
      </p:pic>
      <p:sp>
        <p:nvSpPr>
          <p:cNvPr id="8" name="Bildplatzhalter 6"/>
          <p:cNvSpPr>
            <a:spLocks noGrp="1"/>
          </p:cNvSpPr>
          <p:nvPr>
            <p:ph type="pic" sz="quarter" idx="13"/>
          </p:nvPr>
        </p:nvSpPr>
        <p:spPr bwMode="auto">
          <a:xfrm>
            <a:off x="6950075" y="3857625"/>
            <a:ext cx="2743200" cy="1524000"/>
          </a:xfrm>
        </p:spPr>
        <p:txBody>
          <a:bodyPr>
            <a:normAutofit/>
          </a:bodyPr>
          <a:lstStyle>
            <a:lvl1pPr marL="0" indent="0">
              <a:buNone/>
              <a:defRPr sz="1800">
                <a:latin typeface="Arial"/>
                <a:cs typeface="Arial"/>
              </a:defRPr>
            </a:lvl1pPr>
          </a:lstStyle>
          <a:p>
            <a:pPr>
              <a:defRPr/>
            </a:pPr>
            <a:endParaRPr lang="de-DE"/>
          </a:p>
        </p:txBody>
      </p:sp>
      <p:sp>
        <p:nvSpPr>
          <p:cNvPr id="9" name="Textplatzhalter 3"/>
          <p:cNvSpPr>
            <a:spLocks noGrp="1"/>
          </p:cNvSpPr>
          <p:nvPr>
            <p:ph type="body" sz="quarter" idx="14" hasCustomPrompt="1"/>
          </p:nvPr>
        </p:nvSpPr>
        <p:spPr bwMode="auto">
          <a:xfrm>
            <a:off x="9788525" y="2209800"/>
            <a:ext cx="1768475" cy="152400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0" name="Textplatzhalter 3"/>
          <p:cNvSpPr>
            <a:spLocks noGrp="1"/>
          </p:cNvSpPr>
          <p:nvPr>
            <p:ph type="body" sz="quarter" idx="15" hasCustomPrompt="1"/>
          </p:nvPr>
        </p:nvSpPr>
        <p:spPr bwMode="auto">
          <a:xfrm>
            <a:off x="9788524" y="3857625"/>
            <a:ext cx="1768475" cy="152400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1"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12"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2 Inhalte">
    <p:spTree>
      <p:nvGrpSpPr>
        <p:cNvPr id="1" name=""/>
        <p:cNvGrpSpPr/>
        <p:nvPr/>
      </p:nvGrpSpPr>
      <p:grpSpPr bwMode="auto">
        <a:xfrm>
          <a:off x="0" y="0"/>
          <a:ext cx="0" cy="0"/>
          <a:chOff x="0" y="0"/>
          <a:chExt cx="0" cy="0"/>
        </a:xfrm>
      </p:grpSpPr>
      <p:pic>
        <p:nvPicPr>
          <p:cNvPr id="4" name="Grafik 8"/>
          <p:cNvPicPr>
            <a:picLocks noChangeAspect="1"/>
          </p:cNvPicPr>
          <p:nvPr userDrawn="1"/>
        </p:nvPicPr>
        <p:blipFill>
          <a:blip r:embed="rId2"/>
          <a:stretch/>
        </p:blipFill>
        <p:spPr bwMode="auto">
          <a:xfrm>
            <a:off x="10309464" y="6297994"/>
            <a:ext cx="230400" cy="248470"/>
          </a:xfrm>
          <a:prstGeom prst="rect">
            <a:avLst/>
          </a:prstGeom>
        </p:spPr>
      </p:pic>
      <p:sp>
        <p:nvSpPr>
          <p:cNvPr id="5" name="Inhaltsplatzhalter 12"/>
          <p:cNvSpPr>
            <a:spLocks noGrp="1"/>
          </p:cNvSpPr>
          <p:nvPr>
            <p:ph sz="quarter" idx="13" hasCustomPrompt="1"/>
          </p:nvPr>
        </p:nvSpPr>
        <p:spPr bwMode="auto">
          <a:xfrm>
            <a:off x="635000" y="2159419"/>
            <a:ext cx="5378940" cy="2982841"/>
          </a:xfrm>
        </p:spPr>
        <p:txBody>
          <a:bodyPr lIns="0" tIns="0" rIns="0" bIns="0"/>
          <a:lstStyle>
            <a:lvl1pPr marL="0" indent="0">
              <a:buNone/>
              <a:defRPr/>
            </a:lvl1pPr>
            <a:lvl2pPr marL="457200" indent="0">
              <a:buFont typeface="Arial"/>
              <a:buNone/>
              <a:defRPr/>
            </a:lvl2pPr>
            <a:lvl3pPr marL="914400" indent="0">
              <a:buNone/>
              <a:defRPr/>
            </a:lvl3pPr>
            <a:lvl4pPr marL="1371600" indent="0">
              <a:buNone/>
              <a:defRPr/>
            </a:lvl4pPr>
            <a:lvl5pPr marL="1828800" indent="0">
              <a:buNone/>
              <a:defRPr/>
            </a:lvl5pPr>
          </a:lstStyle>
          <a:p>
            <a:pPr lvl="0">
              <a:defRPr/>
            </a:pPr>
            <a:r>
              <a:rPr lang="de-DE"/>
              <a:t>Klicken Sie zum Einfügen eines Bildes oder einer Grafik bitte auf ein Symbol</a:t>
            </a:r>
            <a:endParaRPr/>
          </a:p>
        </p:txBody>
      </p:sp>
      <p:sp>
        <p:nvSpPr>
          <p:cNvPr id="6" name="Inhaltsplatzhalter 12"/>
          <p:cNvSpPr>
            <a:spLocks noGrp="1"/>
          </p:cNvSpPr>
          <p:nvPr>
            <p:ph sz="quarter" idx="14" hasCustomPrompt="1"/>
          </p:nvPr>
        </p:nvSpPr>
        <p:spPr bwMode="auto">
          <a:xfrm>
            <a:off x="6178059" y="2159419"/>
            <a:ext cx="5378940" cy="2982841"/>
          </a:xfrm>
        </p:spPr>
        <p:txBody>
          <a:bodyPr lIns="0" tIns="0" rIns="0" bIns="0"/>
          <a:lstStyle>
            <a:lvl1pPr marL="0" indent="0">
              <a:buFont typeface="Arial"/>
              <a:buNone/>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defRPr/>
            </a:pPr>
            <a:r>
              <a:rPr lang="de-DE"/>
              <a:t>Klicken Sie zum Einfügen eines Bildes oder einer Grafik bitte auf ein Symbol</a:t>
            </a:r>
            <a:endParaRPr/>
          </a:p>
        </p:txBody>
      </p:sp>
      <p:sp>
        <p:nvSpPr>
          <p:cNvPr id="7" name="Titel 1"/>
          <p:cNvSpPr>
            <a:spLocks noGrp="1"/>
          </p:cNvSpPr>
          <p:nvPr>
            <p:ph type="title" hasCustomPrompt="1"/>
          </p:nvPr>
        </p:nvSpPr>
        <p:spPr bwMode="auto">
          <a:xfrm>
            <a:off x="635000" y="638189"/>
            <a:ext cx="10921999"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8" name="Textplatzhalter 3"/>
          <p:cNvSpPr>
            <a:spLocks noGrp="1"/>
          </p:cNvSpPr>
          <p:nvPr>
            <p:ph type="body" sz="quarter" idx="15" hasCustomPrompt="1"/>
          </p:nvPr>
        </p:nvSpPr>
        <p:spPr bwMode="auto">
          <a:xfrm>
            <a:off x="635000" y="5236980"/>
            <a:ext cx="5378940"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9" name="Textplatzhalter 3"/>
          <p:cNvSpPr>
            <a:spLocks noGrp="1"/>
          </p:cNvSpPr>
          <p:nvPr>
            <p:ph type="body" sz="quarter" idx="16" hasCustomPrompt="1"/>
          </p:nvPr>
        </p:nvSpPr>
        <p:spPr bwMode="auto">
          <a:xfrm>
            <a:off x="6178059" y="5236980"/>
            <a:ext cx="5378940"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0"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11"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3 Inhalte">
    <p:spTree>
      <p:nvGrpSpPr>
        <p:cNvPr id="1" name=""/>
        <p:cNvGrpSpPr/>
        <p:nvPr/>
      </p:nvGrpSpPr>
      <p:grpSpPr bwMode="auto">
        <a:xfrm>
          <a:off x="0" y="0"/>
          <a:ext cx="0" cy="0"/>
          <a:chOff x="0" y="0"/>
          <a:chExt cx="0" cy="0"/>
        </a:xfrm>
      </p:grpSpPr>
      <p:pic>
        <p:nvPicPr>
          <p:cNvPr id="4" name="Grafik 5"/>
          <p:cNvPicPr>
            <a:picLocks noChangeAspect="1"/>
          </p:cNvPicPr>
          <p:nvPr userDrawn="1"/>
        </p:nvPicPr>
        <p:blipFill>
          <a:blip r:embed="rId2"/>
          <a:stretch/>
        </p:blipFill>
        <p:spPr bwMode="auto">
          <a:xfrm>
            <a:off x="10309464" y="6297994"/>
            <a:ext cx="230400" cy="248470"/>
          </a:xfrm>
          <a:prstGeom prst="rect">
            <a:avLst/>
          </a:prstGeom>
        </p:spPr>
      </p:pic>
      <p:sp>
        <p:nvSpPr>
          <p:cNvPr id="5" name="Inhaltsplatzhalter 12"/>
          <p:cNvSpPr>
            <a:spLocks noGrp="1"/>
          </p:cNvSpPr>
          <p:nvPr>
            <p:ph sz="quarter" idx="16" hasCustomPrompt="1"/>
          </p:nvPr>
        </p:nvSpPr>
        <p:spPr bwMode="auto">
          <a:xfrm>
            <a:off x="639153" y="2159418"/>
            <a:ext cx="3532971" cy="1963213"/>
          </a:xfrm>
        </p:spPr>
        <p:txBody>
          <a:bodyPr lIns="0" tIns="0" rIns="0" bIns="0">
            <a:normAutofit/>
          </a:bodyPr>
          <a:lstStyle>
            <a:lvl1pPr marL="0" indent="0">
              <a:buFont typeface="Arial"/>
              <a:buNone/>
              <a:defRPr sz="1800"/>
            </a:lvl1pPr>
            <a:lvl2pPr marL="457200" indent="0">
              <a:buFont typeface="Arial"/>
              <a:buNone/>
              <a:defRPr sz="1800"/>
            </a:lvl2pPr>
            <a:lvl3pPr marL="914400" indent="0">
              <a:buFont typeface="Arial"/>
              <a:buNone/>
              <a:defRPr sz="1800"/>
            </a:lvl3pPr>
            <a:lvl4pPr marL="1371600" indent="0">
              <a:buFont typeface="Arial"/>
              <a:buNone/>
              <a:defRPr sz="1800"/>
            </a:lvl4pPr>
            <a:lvl5pPr marL="1828800" indent="0">
              <a:buFont typeface="Arial"/>
              <a:buNone/>
              <a:defRPr sz="1800"/>
            </a:lvl5pPr>
          </a:lstStyle>
          <a:p>
            <a:pPr lvl="0">
              <a:defRPr/>
            </a:pPr>
            <a:r>
              <a:rPr lang="de-DE"/>
              <a:t>Klicken Sie zum Einfügen eines Bildes oder einer Grafik bitte auf ein Symbol</a:t>
            </a:r>
            <a:endParaRPr/>
          </a:p>
        </p:txBody>
      </p:sp>
      <p:sp>
        <p:nvSpPr>
          <p:cNvPr id="6" name="Inhaltsplatzhalter 12"/>
          <p:cNvSpPr>
            <a:spLocks noGrp="1"/>
          </p:cNvSpPr>
          <p:nvPr>
            <p:ph sz="quarter" idx="17" hasCustomPrompt="1"/>
          </p:nvPr>
        </p:nvSpPr>
        <p:spPr bwMode="auto">
          <a:xfrm>
            <a:off x="4330818" y="2158354"/>
            <a:ext cx="3532971" cy="1963213"/>
          </a:xfrm>
        </p:spPr>
        <p:txBody>
          <a:bodyPr lIns="0" tIns="0" rIns="0" bIns="0">
            <a:normAutofit/>
          </a:bodyPr>
          <a:lstStyle>
            <a:lvl1pPr marL="0" indent="0">
              <a:buFont typeface="Arial"/>
              <a:buNone/>
              <a:defRPr sz="1800"/>
            </a:lvl1pPr>
            <a:lvl2pPr marL="457200" indent="0">
              <a:buFont typeface="Arial"/>
              <a:buNone/>
              <a:defRPr sz="1800"/>
            </a:lvl2pPr>
            <a:lvl3pPr marL="914400" indent="0">
              <a:buFont typeface="Arial"/>
              <a:buNone/>
              <a:defRPr sz="1800"/>
            </a:lvl3pPr>
            <a:lvl4pPr marL="1371600" indent="0">
              <a:buFont typeface="Arial"/>
              <a:buNone/>
              <a:defRPr sz="1800"/>
            </a:lvl4pPr>
            <a:lvl5pPr marL="1828800" indent="0">
              <a:buFont typeface="Arial"/>
              <a:buNone/>
              <a:defRPr sz="1800"/>
            </a:lvl5pPr>
          </a:lstStyle>
          <a:p>
            <a:pPr lvl="0">
              <a:defRPr/>
            </a:pPr>
            <a:r>
              <a:rPr lang="de-DE"/>
              <a:t>Klicken Sie zum Einfügen eines Bildes oder einer Grafik bitte auf ein Symbol</a:t>
            </a:r>
            <a:endParaRPr/>
          </a:p>
        </p:txBody>
      </p:sp>
      <p:sp>
        <p:nvSpPr>
          <p:cNvPr id="7" name="Inhaltsplatzhalter 12"/>
          <p:cNvSpPr>
            <a:spLocks noGrp="1"/>
          </p:cNvSpPr>
          <p:nvPr>
            <p:ph sz="quarter" idx="18" hasCustomPrompt="1"/>
          </p:nvPr>
        </p:nvSpPr>
        <p:spPr bwMode="auto">
          <a:xfrm>
            <a:off x="8022482" y="2158354"/>
            <a:ext cx="3532971" cy="1963213"/>
          </a:xfrm>
        </p:spPr>
        <p:txBody>
          <a:bodyPr lIns="0" tIns="0" rIns="0" bIns="0">
            <a:normAutofit/>
          </a:bodyPr>
          <a:lstStyle>
            <a:lvl1pPr marL="0" indent="0">
              <a:buFont typeface="Arial"/>
              <a:buNone/>
              <a:defRPr sz="1800"/>
            </a:lvl1pPr>
            <a:lvl2pPr marL="457200" indent="0">
              <a:buFont typeface="Arial"/>
              <a:buNone/>
              <a:defRPr sz="1800"/>
            </a:lvl2pPr>
            <a:lvl3pPr marL="914400" indent="0">
              <a:buFont typeface="Arial"/>
              <a:buNone/>
              <a:defRPr sz="1800"/>
            </a:lvl3pPr>
            <a:lvl4pPr marL="1371600" indent="0">
              <a:buFont typeface="Arial"/>
              <a:buNone/>
              <a:defRPr sz="1800"/>
            </a:lvl4pPr>
            <a:lvl5pPr marL="1828800" indent="0">
              <a:buFont typeface="Arial"/>
              <a:buNone/>
              <a:defRPr sz="1800"/>
            </a:lvl5pPr>
          </a:lstStyle>
          <a:p>
            <a:pPr lvl="0">
              <a:defRPr/>
            </a:pPr>
            <a:r>
              <a:rPr lang="de-DE"/>
              <a:t>Klicken Sie zum Einfügen eines Bildes oder einer Grafik bitte auf ein Symbol</a:t>
            </a:r>
            <a:endParaRPr/>
          </a:p>
        </p:txBody>
      </p:sp>
      <p:sp>
        <p:nvSpPr>
          <p:cNvPr id="8" name="Titel 1"/>
          <p:cNvSpPr>
            <a:spLocks noGrp="1"/>
          </p:cNvSpPr>
          <p:nvPr>
            <p:ph type="title" hasCustomPrompt="1"/>
          </p:nvPr>
        </p:nvSpPr>
        <p:spPr bwMode="auto">
          <a:xfrm>
            <a:off x="635000" y="638189"/>
            <a:ext cx="10921999"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9" name="Textplatzhalter 3"/>
          <p:cNvSpPr>
            <a:spLocks noGrp="1"/>
          </p:cNvSpPr>
          <p:nvPr>
            <p:ph type="body" sz="quarter" idx="15" hasCustomPrompt="1"/>
          </p:nvPr>
        </p:nvSpPr>
        <p:spPr bwMode="auto">
          <a:xfrm>
            <a:off x="635000" y="4305487"/>
            <a:ext cx="3537124"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0" name="Textplatzhalter 3"/>
          <p:cNvSpPr>
            <a:spLocks noGrp="1"/>
          </p:cNvSpPr>
          <p:nvPr>
            <p:ph type="body" sz="quarter" idx="19" hasCustomPrompt="1"/>
          </p:nvPr>
        </p:nvSpPr>
        <p:spPr bwMode="auto">
          <a:xfrm>
            <a:off x="4330817" y="4305487"/>
            <a:ext cx="3532971"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1" name="Textplatzhalter 3"/>
          <p:cNvSpPr>
            <a:spLocks noGrp="1"/>
          </p:cNvSpPr>
          <p:nvPr>
            <p:ph type="body" sz="quarter" idx="20" hasCustomPrompt="1"/>
          </p:nvPr>
        </p:nvSpPr>
        <p:spPr bwMode="auto">
          <a:xfrm>
            <a:off x="8022482" y="4305487"/>
            <a:ext cx="3532972"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2"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13"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Vollbild">
    <p:spTree>
      <p:nvGrpSpPr>
        <p:cNvPr id="1" name=""/>
        <p:cNvGrpSpPr/>
        <p:nvPr/>
      </p:nvGrpSpPr>
      <p:grpSpPr bwMode="auto">
        <a:xfrm>
          <a:off x="0" y="0"/>
          <a:ext cx="0" cy="0"/>
          <a:chOff x="0" y="0"/>
          <a:chExt cx="0" cy="0"/>
        </a:xfrm>
      </p:grpSpPr>
      <p:sp>
        <p:nvSpPr>
          <p:cNvPr id="4" name="Bildplatzhalter 6"/>
          <p:cNvSpPr>
            <a:spLocks noGrp="1"/>
          </p:cNvSpPr>
          <p:nvPr>
            <p:ph type="pic" sz="quarter" idx="10"/>
          </p:nvPr>
        </p:nvSpPr>
        <p:spPr bwMode="auto">
          <a:xfrm>
            <a:off x="0" y="0"/>
            <a:ext cx="12192000" cy="6858000"/>
          </a:xfrm>
        </p:spPr>
        <p:txBody>
          <a:bodyPr/>
          <a:lstStyle>
            <a:lvl1pPr marL="0" indent="0">
              <a:buNone/>
              <a:defRPr/>
            </a:lvl1pPr>
          </a:lstStyle>
          <a:p>
            <a:pPr>
              <a:defRPr/>
            </a:pP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838200" y="365125"/>
            <a:ext cx="10515600" cy="1325563"/>
          </a:xfrm>
          <a:prstGeom prst="rect">
            <a:avLst/>
          </a:prstGeom>
        </p:spPr>
        <p:txBody>
          <a:bodyPr vert="horz" lIns="0" tIns="0" rIns="0" bIns="0" rtlCol="0" anchor="t">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838200" y="1825625"/>
            <a:ext cx="10515600" cy="4351338"/>
          </a:xfrm>
          <a:prstGeom prst="rect">
            <a:avLst/>
          </a:prstGeom>
        </p:spPr>
        <p:txBody>
          <a:bodyPr vert="horz" lIns="0" tIns="0" rIns="0" bIns="0" rtlCol="0">
            <a:normAutofit/>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600">
                <a:solidFill>
                  <a:schemeClr val="tx1"/>
                </a:solidFill>
                <a:latin typeface="Arial"/>
                <a:cs typeface="Arial"/>
              </a:defRPr>
            </a:lvl1pPr>
          </a:lstStyle>
          <a:p>
            <a:pPr>
              <a:defRPr/>
            </a:pPr>
            <a:fld id="{5AFAC29F-7DD4-4879-A4CC-E50EE7D35984}" type="datetime1">
              <a:rPr lang="de-DE"/>
              <a:t>22.03.23</a:t>
            </a:fld>
            <a:endParaRPr lang="de-DE"/>
          </a:p>
        </p:txBody>
      </p:sp>
      <p:sp>
        <p:nvSpPr>
          <p:cNvPr id="7"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lang="de-DE" sz="1600">
                <a:latin typeface="Arial"/>
                <a:cs typeface="Arial"/>
              </a:defRPr>
            </a:lvl1pPr>
          </a:lstStyle>
          <a:p>
            <a:pPr>
              <a:defRPr/>
            </a:pPr>
            <a:endParaRPr lang="de-DE"/>
          </a:p>
        </p:txBody>
      </p:sp>
      <p:sp>
        <p:nvSpPr>
          <p:cNvPr id="8"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lang="de-DE" sz="1600">
                <a:latin typeface="Arial"/>
                <a:cs typeface="Arial"/>
              </a:defRPr>
            </a:lvl1pPr>
          </a:lstStyle>
          <a:p>
            <a:pPr>
              <a:defRPr/>
            </a:pPr>
            <a:fld id="{DD7C4DC1-7D02-4994-BD54-74988B047B41}" type="slidenum">
              <a:rPr lang="de-DE"/>
              <a:t>‹Nr.›</a:t>
            </a:fld>
            <a:endParaRPr lang="de-DE"/>
          </a:p>
        </p:txBody>
      </p:sp>
      <p:sp>
        <p:nvSpPr>
          <p:cNvPr id="9" name="Rechteck 6"/>
          <p:cNvSpPr/>
          <p:nvPr userDrawn="1"/>
        </p:nvSpPr>
        <p:spPr bwMode="auto">
          <a:xfrm>
            <a:off x="-1" y="-1"/>
            <a:ext cx="12192001" cy="68580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a:lnSpc>
          <a:spcPct val="90000"/>
        </a:lnSpc>
        <a:spcBef>
          <a:spcPts val="0"/>
        </a:spcBef>
        <a:buNone/>
        <a:defRPr sz="3000" b="1" cap="all">
          <a:solidFill>
            <a:schemeClr val="tx1"/>
          </a:solidFill>
          <a:latin typeface="Arial"/>
          <a:ea typeface="+mj-ea"/>
          <a:cs typeface="Arial"/>
        </a:defRPr>
      </a:lvl1pPr>
    </p:titleStyle>
    <p:bodyStyle>
      <a:lvl1pPr marL="355600" indent="-355600" algn="l" defTabSz="914400">
        <a:lnSpc>
          <a:spcPct val="90000"/>
        </a:lnSpc>
        <a:spcBef>
          <a:spcPts val="1000"/>
        </a:spcBef>
        <a:buSzPct val="90000"/>
        <a:buFont typeface="Symbol"/>
        <a:buChar char="¾"/>
        <a:defRPr sz="2400">
          <a:solidFill>
            <a:schemeClr val="tx1"/>
          </a:solidFill>
          <a:latin typeface="Arial Narrow"/>
          <a:ea typeface="+mn-ea"/>
          <a:cs typeface="+mn-cs"/>
        </a:defRPr>
      </a:lvl1pPr>
      <a:lvl2pPr marL="812800" indent="-355600" algn="l" defTabSz="914400">
        <a:lnSpc>
          <a:spcPct val="90000"/>
        </a:lnSpc>
        <a:spcBef>
          <a:spcPts val="500"/>
        </a:spcBef>
        <a:buSzPct val="90000"/>
        <a:buFont typeface="Symbol"/>
        <a:buChar char="¾"/>
        <a:defRPr sz="2400">
          <a:solidFill>
            <a:schemeClr val="tx1"/>
          </a:solidFill>
          <a:latin typeface="Arial Narrow"/>
          <a:ea typeface="+mn-ea"/>
          <a:cs typeface="+mn-cs"/>
        </a:defRPr>
      </a:lvl2pPr>
      <a:lvl3pPr marL="1257300" indent="-342900" algn="l" defTabSz="914400">
        <a:lnSpc>
          <a:spcPct val="90000"/>
        </a:lnSpc>
        <a:spcBef>
          <a:spcPts val="500"/>
        </a:spcBef>
        <a:buSzPct val="90000"/>
        <a:buFont typeface="Symbol"/>
        <a:buChar char="¾"/>
        <a:defRPr sz="2400">
          <a:solidFill>
            <a:schemeClr val="tx1"/>
          </a:solidFill>
          <a:latin typeface="Arial Narrow"/>
          <a:ea typeface="+mn-ea"/>
          <a:cs typeface="+mn-cs"/>
        </a:defRPr>
      </a:lvl3pPr>
      <a:lvl4pPr marL="17018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4pPr>
      <a:lvl5pPr marL="21590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miro.com" TargetMode="External"/><Relationship Id="rId3" Type="http://schemas.openxmlformats.org/officeDocument/2006/relationships/hyperlink" Target="https://www.leuphana.de/universitaet/entwicklung/lehre/support-tools/digitale-plattformen-und-tools/rocketchat.html" TargetMode="External"/><Relationship Id="rId7" Type="http://schemas.openxmlformats.org/officeDocument/2006/relationships/hyperlink" Target="https://padlet.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leuphana.de/universitaet/entwicklung/lehre/support-tools/digitale-plattformen-und-tools/academic-cloud.html" TargetMode="External"/><Relationship Id="rId5" Type="http://schemas.openxmlformats.org/officeDocument/2006/relationships/hyperlink" Target="https://academiccloud.de/" TargetMode="External"/><Relationship Id="rId4" Type="http://schemas.openxmlformats.org/officeDocument/2006/relationships/hyperlink" Target="https://slack.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ingentaconnect.com/content/oekom/gaia/2015/00000024/00000003/art00003" TargetMode="External"/><Relationship Id="rId7" Type="http://schemas.openxmlformats.org/officeDocument/2006/relationships/hyperlink" Target="https://www.oekom.de/publikationen/zeitschriften/gaia/c-275" TargetMode="External"/><Relationship Id="rId2" Type="http://schemas.openxmlformats.org/officeDocument/2006/relationships/hyperlink" Target="https://naturwissenschaften.ch/co-producing-knowledge-explained/methods/td-net_toolbox" TargetMode="External"/><Relationship Id="rId1" Type="http://schemas.openxmlformats.org/officeDocument/2006/relationships/slideLayout" Target="../slideLayouts/slideLayout3.xml"/><Relationship Id="rId6" Type="http://schemas.openxmlformats.org/officeDocument/2006/relationships/hyperlink" Target="https://link.springer.com/chapter/10.1007/978-94-017-7242-6_3" TargetMode="External"/><Relationship Id="rId5" Type="http://schemas.openxmlformats.org/officeDocument/2006/relationships/hyperlink" Target="http://doi.org/10.5281/zenodo.3717021" TargetMode="External"/><Relationship Id="rId4" Type="http://schemas.openxmlformats.org/officeDocument/2006/relationships/hyperlink" Target="https://www.campus.de/buecher-campus-verlag/wissenschaft/soziologie/methods_for_transdisciplinary_research-4175.htm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xBnk9GnQAv0" TargetMode="External"/><Relationship Id="rId2" Type="http://schemas.openxmlformats.org/officeDocument/2006/relationships/slideLayout" Target="../slideLayouts/slideLayout3.xml"/><Relationship Id="rId1" Type="http://schemas.openxmlformats.org/officeDocument/2006/relationships/video" Target="https://www.youtube.com/embed/xBnk9GnQAv0?feature=oembed"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oi.org/10.14512/gaia.28.3.2" TargetMode="External"/><Relationship Id="rId1" Type="http://schemas.openxmlformats.org/officeDocument/2006/relationships/slideLayout" Target="../slideLayouts/slideLayout3.xml"/><Relationship Id="rId5" Type="http://schemas.openxmlformats.org/officeDocument/2006/relationships/hyperlink" Target="https://doi.org/10.1007/s11625-011-0149-x"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115" b="7115"/>
          <a:stretch/>
        </p:blipFill>
        <p:spPr bwMode="auto">
          <a:xfrm>
            <a:off x="0" y="0"/>
            <a:ext cx="12176366" cy="6848914"/>
          </a:xfrm>
          <a:prstGeom prst="rect">
            <a:avLst/>
          </a:prstGeom>
        </p:spPr>
      </p:pic>
      <p:sp>
        <p:nvSpPr>
          <p:cNvPr id="5" name="Rechteck 11"/>
          <p:cNvSpPr/>
          <p:nvPr/>
        </p:nvSpPr>
        <p:spPr bwMode="auto">
          <a:xfrm>
            <a:off x="39361" y="4013392"/>
            <a:ext cx="9408369" cy="2180578"/>
          </a:xfrm>
          <a:prstGeom prst="rect">
            <a:avLst/>
          </a:prstGeom>
          <a:solidFill>
            <a:srgbClr val="8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Rechteck 8"/>
          <p:cNvSpPr/>
          <p:nvPr/>
        </p:nvSpPr>
        <p:spPr bwMode="auto">
          <a:xfrm>
            <a:off x="9840416" y="208572"/>
            <a:ext cx="2160240" cy="13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Grafik 6"/>
          <p:cNvPicPr>
            <a:picLocks noChangeAspect="1"/>
          </p:cNvPicPr>
          <p:nvPr/>
        </p:nvPicPr>
        <p:blipFill>
          <a:blip r:embed="rId4"/>
          <a:stretch/>
        </p:blipFill>
        <p:spPr bwMode="auto">
          <a:xfrm>
            <a:off x="10042643" y="548680"/>
            <a:ext cx="1755785" cy="611501"/>
          </a:xfrm>
          <a:prstGeom prst="rect">
            <a:avLst/>
          </a:prstGeom>
        </p:spPr>
      </p:pic>
      <p:sp>
        <p:nvSpPr>
          <p:cNvPr id="10" name="Textfeld 1"/>
          <p:cNvSpPr/>
          <p:nvPr/>
        </p:nvSpPr>
        <p:spPr bwMode="auto">
          <a:xfrm>
            <a:off x="109092" y="4149080"/>
            <a:ext cx="9219301" cy="1371636"/>
          </a:xfrm>
          <a:prstGeom prst="rect">
            <a:avLst/>
          </a:prstGeom>
          <a:noFill/>
        </p:spPr>
        <p:txBody>
          <a:bodyPr wrap="square" rtlCol="0">
            <a:noAutofit/>
          </a:bodyPr>
          <a:lstStyle/>
          <a:p>
            <a:pPr>
              <a:defRPr/>
            </a:pPr>
            <a:r>
              <a:rPr lang="de-DE" b="0" i="1" dirty="0" err="1">
                <a:solidFill>
                  <a:schemeClr val="bg1"/>
                </a:solidFill>
                <a:latin typeface="Arial"/>
                <a:cs typeface="Arial"/>
              </a:rPr>
              <a:t>Transdisciplinary</a:t>
            </a:r>
            <a:r>
              <a:rPr lang="de-DE" b="0" i="1" dirty="0">
                <a:solidFill>
                  <a:schemeClr val="bg1"/>
                </a:solidFill>
                <a:latin typeface="Arial"/>
                <a:cs typeface="Arial"/>
              </a:rPr>
              <a:t> Case Study</a:t>
            </a:r>
            <a:endParaRPr lang="de-DE" b="0" i="1" u="none" strike="noStrike" spc="0" dirty="0">
              <a:solidFill>
                <a:schemeClr val="bg1"/>
              </a:solidFill>
              <a:latin typeface="Arial"/>
              <a:ea typeface="Arial"/>
              <a:cs typeface="Arial"/>
            </a:endParaRPr>
          </a:p>
          <a:p>
            <a:pPr>
              <a:defRPr/>
            </a:pPr>
            <a:r>
              <a:rPr lang="en-US" sz="2800" b="1" i="0" u="none" strike="noStrike" cap="all" spc="0" dirty="0">
                <a:solidFill>
                  <a:schemeClr val="bg1"/>
                </a:solidFill>
                <a:latin typeface="Arial"/>
                <a:ea typeface="Arial"/>
                <a:cs typeface="Arial"/>
              </a:rPr>
              <a:t>SENIORS IN MOTION – Transdisciplinary </a:t>
            </a:r>
          </a:p>
          <a:p>
            <a:pPr>
              <a:defRPr/>
            </a:pPr>
            <a:r>
              <a:rPr lang="en-US" sz="2800" b="1" i="0" u="none" strike="noStrike" cap="all" spc="0" dirty="0">
                <a:solidFill>
                  <a:schemeClr val="bg1"/>
                </a:solidFill>
                <a:latin typeface="Arial"/>
                <a:ea typeface="Arial"/>
                <a:cs typeface="Arial"/>
              </a:rPr>
              <a:t>Approaches to Physical Activity Promotion </a:t>
            </a:r>
          </a:p>
          <a:p>
            <a:pPr>
              <a:defRPr/>
            </a:pPr>
            <a:r>
              <a:rPr lang="en-US" sz="2800" b="1" i="0" u="none" strike="noStrike" cap="all" spc="0" dirty="0">
                <a:solidFill>
                  <a:schemeClr val="bg1"/>
                </a:solidFill>
                <a:latin typeface="Arial"/>
                <a:ea typeface="Arial"/>
                <a:cs typeface="Arial"/>
              </a:rPr>
              <a:t>for Older People</a:t>
            </a:r>
          </a:p>
          <a:p>
            <a:pPr>
              <a:defRPr/>
            </a:pPr>
            <a:r>
              <a:rPr lang="en-US" b="1" i="0" u="none" strike="noStrike" spc="0" dirty="0">
                <a:solidFill>
                  <a:schemeClr val="bg1"/>
                </a:solidFill>
                <a:latin typeface="Arial"/>
                <a:ea typeface="Arial"/>
                <a:cs typeface="Arial"/>
              </a:rPr>
              <a:t>Designing a transdisciplinary </a:t>
            </a:r>
            <a:r>
              <a:rPr lang="en-US" b="1" dirty="0">
                <a:solidFill>
                  <a:schemeClr val="bg1"/>
                </a:solidFill>
                <a:latin typeface="Arial"/>
                <a:ea typeface="Arial"/>
                <a:cs typeface="Arial"/>
              </a:rPr>
              <a:t>r</a:t>
            </a:r>
            <a:r>
              <a:rPr lang="en-US" b="1" i="0" u="none" strike="noStrike" spc="0" dirty="0">
                <a:solidFill>
                  <a:schemeClr val="bg1"/>
                </a:solidFill>
                <a:latin typeface="Arial"/>
                <a:ea typeface="Arial"/>
                <a:cs typeface="Arial"/>
              </a:rPr>
              <a:t>esearch </a:t>
            </a:r>
            <a:r>
              <a:rPr lang="en-US" b="1" dirty="0">
                <a:solidFill>
                  <a:schemeClr val="bg1"/>
                </a:solidFill>
                <a:latin typeface="Arial"/>
                <a:ea typeface="Arial"/>
                <a:cs typeface="Arial"/>
              </a:rPr>
              <a:t>p</a:t>
            </a:r>
            <a:r>
              <a:rPr lang="en-US" b="1" i="0" u="none" strike="noStrike" spc="0" dirty="0">
                <a:solidFill>
                  <a:schemeClr val="bg1"/>
                </a:solidFill>
                <a:latin typeface="Arial"/>
                <a:ea typeface="Arial"/>
                <a:cs typeface="Arial"/>
              </a:rPr>
              <a:t>roject</a:t>
            </a:r>
          </a:p>
          <a:p>
            <a:pPr>
              <a:defRPr/>
            </a:pPr>
            <a:endParaRPr lang="en-US" sz="2800" b="1" i="0" u="none" strike="noStrike" cap="all" spc="0" dirty="0">
              <a:solidFill>
                <a:schemeClr val="bg1"/>
              </a:solidFill>
              <a:latin typeface="Arial"/>
              <a:ea typeface="Arial"/>
              <a:cs typeface="Arial"/>
            </a:endParaRPr>
          </a:p>
        </p:txBody>
      </p:sp>
      <p:sp>
        <p:nvSpPr>
          <p:cNvPr id="2" name="Textfeld 4">
            <a:extLst>
              <a:ext uri="{FF2B5EF4-FFF2-40B4-BE49-F238E27FC236}">
                <a16:creationId xmlns:a16="http://schemas.microsoft.com/office/drawing/2014/main" id="{CABE7B43-6A64-ED35-DDD5-4798D25B6E06}"/>
              </a:ext>
            </a:extLst>
          </p:cNvPr>
          <p:cNvSpPr/>
          <p:nvPr/>
        </p:nvSpPr>
        <p:spPr bwMode="auto">
          <a:xfrm>
            <a:off x="7176120" y="6170557"/>
            <a:ext cx="1728192" cy="360040"/>
          </a:xfrm>
          <a:prstGeom prst="rect">
            <a:avLst/>
          </a:prstGeom>
          <a:solidFill>
            <a:srgbClr val="882645"/>
          </a:solidFill>
        </p:spPr>
        <p:txBody>
          <a:bodyPr wrap="square" rtlCol="0">
            <a:noAutofit/>
          </a:bodyPr>
          <a:lstStyle/>
          <a:p>
            <a:pPr algn="ctr">
              <a:lnSpc>
                <a:spcPts val="1999"/>
              </a:lnSpc>
              <a:defRPr/>
            </a:pPr>
            <a:r>
              <a:rPr lang="de-DE" sz="1800" b="1" u="none" dirty="0">
                <a:solidFill>
                  <a:schemeClr val="bg1"/>
                </a:solidFill>
                <a:latin typeface="Arial"/>
                <a:cs typeface="Arial"/>
              </a:rPr>
              <a:t>SESSION 1</a:t>
            </a:r>
            <a:endParaRPr sz="1800" b="1" dirty="0">
              <a:solidFill>
                <a:schemeClr val="bg1"/>
              </a:solidFill>
              <a:latin typeface="Arial"/>
              <a:cs typeface="Arial"/>
            </a:endParaRPr>
          </a:p>
          <a:p>
            <a:pPr algn="ctr">
              <a:lnSpc>
                <a:spcPts val="1998"/>
              </a:lnSpc>
              <a:defRPr/>
            </a:pPr>
            <a:endParaRPr sz="1800" b="1" dirty="0">
              <a:solidFill>
                <a:schemeClr val="bg1"/>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0" y="0"/>
            <a:ext cx="12217399" cy="686398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13"/>
          <p:cNvPicPr>
            <a:picLocks noChangeAspect="1"/>
          </p:cNvPicPr>
          <p:nvPr/>
        </p:nvPicPr>
        <p:blipFill>
          <a:blip r:embed="rId2"/>
          <a:stretch/>
        </p:blipFill>
        <p:spPr bwMode="auto">
          <a:xfrm>
            <a:off x="10333240" y="6315073"/>
            <a:ext cx="216000" cy="247354"/>
          </a:xfrm>
          <a:prstGeom prst="rect">
            <a:avLst/>
          </a:prstGeom>
        </p:spPr>
      </p:pic>
      <p:sp>
        <p:nvSpPr>
          <p:cNvPr id="6" name="Textplatzhalter 15"/>
          <p:cNvSpPr>
            <a:spLocks noGrp="1"/>
          </p:cNvSpPr>
          <p:nvPr/>
        </p:nvSpPr>
        <p:spPr bwMode="auto">
          <a:xfrm>
            <a:off x="790574" y="2110279"/>
            <a:ext cx="10922000" cy="3327399"/>
          </a:xfrm>
        </p:spPr>
        <p:txBody>
          <a:bodyPr vert="horz" lIns="0" tIns="0" rIns="0" bIns="0" rtlCol="0">
            <a:normAutofit/>
          </a:bodyPr>
          <a:lstStyle>
            <a:lvl1pPr marL="0" indent="0" algn="l" defTabSz="914400">
              <a:lnSpc>
                <a:spcPct val="90000"/>
              </a:lnSpc>
              <a:spcBef>
                <a:spcPts val="999"/>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9"/>
              </a:spcBef>
              <a:buSzPct val="90000"/>
              <a:buFont typeface="Symbol"/>
              <a:buChar char="¾"/>
              <a:defRPr sz="2400">
                <a:solidFill>
                  <a:schemeClr val="tx1"/>
                </a:solidFill>
                <a:latin typeface="Arial Narrow"/>
                <a:ea typeface="+mn-ea"/>
                <a:cs typeface="+mn-cs"/>
              </a:defRPr>
            </a:lvl2pPr>
            <a:lvl3pPr marL="1257299" indent="-342900" algn="l" defTabSz="914400">
              <a:lnSpc>
                <a:spcPct val="90000"/>
              </a:lnSpc>
              <a:spcBef>
                <a:spcPts val="499"/>
              </a:spcBef>
              <a:buSzPct val="90000"/>
              <a:buFont typeface="Symbol"/>
              <a:buChar char="¾"/>
              <a:defRPr sz="2400">
                <a:solidFill>
                  <a:schemeClr val="tx1"/>
                </a:solidFill>
                <a:latin typeface="Arial Narrow"/>
                <a:ea typeface="+mn-ea"/>
                <a:cs typeface="+mn-cs"/>
              </a:defRPr>
            </a:lvl3pPr>
            <a:lvl4pPr marL="1701799" indent="-330199" algn="l" defTabSz="914400">
              <a:lnSpc>
                <a:spcPct val="90000"/>
              </a:lnSpc>
              <a:spcBef>
                <a:spcPts val="499"/>
              </a:spcBef>
              <a:buSzPct val="90000"/>
              <a:buFont typeface="Symbol"/>
              <a:buChar char="¾"/>
              <a:defRPr sz="2400">
                <a:solidFill>
                  <a:schemeClr val="tx1"/>
                </a:solidFill>
                <a:latin typeface="Arial Narrow"/>
                <a:ea typeface="+mn-ea"/>
                <a:cs typeface="+mn-cs"/>
              </a:defRPr>
            </a:lvl4pPr>
            <a:lvl5pPr marL="2158999" indent="-330199" algn="l" defTabSz="914400">
              <a:lnSpc>
                <a:spcPct val="90000"/>
              </a:lnSpc>
              <a:spcBef>
                <a:spcPts val="499"/>
              </a:spcBef>
              <a:buSzPct val="90000"/>
              <a:buFont typeface="Symbol"/>
              <a:buChar char="¾"/>
              <a:defRPr sz="2400">
                <a:solidFill>
                  <a:schemeClr val="tx1"/>
                </a:solidFill>
                <a:latin typeface="Arial Narrow"/>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sz="3600" dirty="0">
                <a:solidFill>
                  <a:schemeClr val="bg1"/>
                </a:solidFill>
                <a:latin typeface="Arial"/>
                <a:ea typeface="Arial"/>
                <a:cs typeface="Arial"/>
              </a:rPr>
              <a:t>TASK 0</a:t>
            </a:r>
            <a:r>
              <a:rPr lang="en-US" sz="3600" dirty="0">
                <a:solidFill>
                  <a:schemeClr val="bg1"/>
                </a:solidFill>
                <a:latin typeface="Arial"/>
                <a:ea typeface="Arial"/>
                <a:cs typeface="Arial"/>
              </a:rPr>
              <a:t> – </a:t>
            </a:r>
            <a:r>
              <a:rPr lang="en-US" sz="3600" b="1" dirty="0">
                <a:solidFill>
                  <a:schemeClr val="bg1"/>
                </a:solidFill>
                <a:latin typeface="Arial"/>
                <a:ea typeface="Arial"/>
                <a:cs typeface="Arial"/>
              </a:rPr>
              <a:t>MATERIALS</a:t>
            </a:r>
          </a:p>
          <a:p>
            <a:pPr>
              <a:defRPr/>
            </a:pPr>
            <a:r>
              <a:rPr lang="en-US" sz="3600" dirty="0">
                <a:solidFill>
                  <a:schemeClr val="bg1"/>
                </a:solidFill>
                <a:latin typeface="Arial"/>
                <a:cs typeface="Arial"/>
              </a:rPr>
              <a:t>GROUP ORGANIZATION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6" y="638184"/>
            <a:ext cx="11294733" cy="848719"/>
          </a:xfrm>
        </p:spPr>
        <p:txBody>
          <a:bodyPr lIns="0" tIns="0" rIns="0" bIns="0" anchor="t">
            <a:noAutofit/>
          </a:bodyPr>
          <a:lstStyle>
            <a:lvl1pPr>
              <a:lnSpc>
                <a:spcPts val="2998"/>
              </a:lnSpc>
              <a:defRPr sz="3000" b="1">
                <a:latin typeface="Arial"/>
                <a:cs typeface="Arial"/>
              </a:defRPr>
            </a:lvl1pPr>
          </a:lstStyle>
          <a:p>
            <a:pPr>
              <a:defRPr/>
            </a:pPr>
            <a:r>
              <a:rPr lang="de-DE" b="0" dirty="0"/>
              <a:t>TASK 0</a:t>
            </a:r>
            <a:r>
              <a:rPr lang="de-DE" dirty="0"/>
              <a:t>: Materials </a:t>
            </a:r>
            <a:br>
              <a:rPr lang="de-DE" dirty="0"/>
            </a:br>
            <a:r>
              <a:rPr lang="de-DE" b="0" dirty="0"/>
              <a:t>- </a:t>
            </a:r>
            <a:r>
              <a:rPr b="0" dirty="0"/>
              <a:t>Pointers for group </a:t>
            </a:r>
            <a:r>
              <a:rPr b="0" dirty="0" err="1"/>
              <a:t>organizatioN</a:t>
            </a:r>
            <a:r>
              <a:rPr b="0" dirty="0"/>
              <a:t> (1)</a:t>
            </a:r>
            <a:endParaRPr dirty="0"/>
          </a:p>
        </p:txBody>
      </p:sp>
      <p:sp>
        <p:nvSpPr>
          <p:cNvPr id="5"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0</a:t>
            </a:r>
          </a:p>
        </p:txBody>
      </p:sp>
      <p:sp>
        <p:nvSpPr>
          <p:cNvPr id="6" name="Rechteck 12"/>
          <p:cNvSpPr/>
          <p:nvPr/>
        </p:nvSpPr>
        <p:spPr bwMode="auto">
          <a:xfrm>
            <a:off x="-11980" y="1445515"/>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Rectangle 6"/>
          <p:cNvSpPr/>
          <p:nvPr/>
        </p:nvSpPr>
        <p:spPr bwMode="auto">
          <a:xfrm>
            <a:off x="572999" y="1626576"/>
            <a:ext cx="5099538" cy="3657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8" name="Rectangle 7"/>
          <p:cNvSpPr/>
          <p:nvPr/>
        </p:nvSpPr>
        <p:spPr bwMode="auto">
          <a:xfrm>
            <a:off x="698110" y="1809473"/>
            <a:ext cx="5106303" cy="3422988"/>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83879" indent="-283879">
              <a:lnSpc>
                <a:spcPct val="114999"/>
              </a:lnSpc>
              <a:buFont typeface="Arial"/>
              <a:buChar char="•"/>
              <a:defRPr/>
            </a:pPr>
            <a:r>
              <a:rPr b="1" dirty="0"/>
              <a:t>Group operation</a:t>
            </a:r>
            <a:endParaRPr b="0" dirty="0"/>
          </a:p>
          <a:p>
            <a:pPr marL="683929" lvl="1" indent="-283879">
              <a:lnSpc>
                <a:spcPct val="114999"/>
              </a:lnSpc>
              <a:buFont typeface="Arial"/>
              <a:buChar char="•"/>
              <a:defRPr/>
            </a:pPr>
            <a:r>
              <a:rPr b="0" dirty="0"/>
              <a:t>How do you make decisions?</a:t>
            </a:r>
          </a:p>
          <a:p>
            <a:pPr marL="683928" lvl="1" indent="-283878">
              <a:lnSpc>
                <a:spcPct val="114999"/>
              </a:lnSpc>
              <a:buFont typeface="Arial"/>
              <a:buChar char="•"/>
              <a:defRPr/>
            </a:pPr>
            <a:r>
              <a:rPr b="0" dirty="0"/>
              <a:t>How do you ensure a positive mindset and fruitful collaboration?</a:t>
            </a:r>
            <a:endParaRPr dirty="0"/>
          </a:p>
          <a:p>
            <a:pPr marL="683929" lvl="1" indent="-283879">
              <a:lnSpc>
                <a:spcPct val="114999"/>
              </a:lnSpc>
              <a:buFont typeface="Arial"/>
              <a:buChar char="•"/>
              <a:defRPr/>
            </a:pPr>
            <a:endParaRPr b="0" dirty="0"/>
          </a:p>
          <a:p>
            <a:pPr marL="283879" indent="-283879">
              <a:lnSpc>
                <a:spcPct val="114999"/>
              </a:lnSpc>
              <a:buFont typeface="Arial"/>
              <a:buChar char="•"/>
              <a:defRPr/>
            </a:pPr>
            <a:r>
              <a:rPr b="1" dirty="0"/>
              <a:t>Meeting routine</a:t>
            </a:r>
            <a:endParaRPr dirty="0"/>
          </a:p>
          <a:p>
            <a:pPr marL="683929" lvl="1" indent="-283879">
              <a:lnSpc>
                <a:spcPct val="114999"/>
              </a:lnSpc>
              <a:buFont typeface="Arial"/>
              <a:buChar char="•"/>
              <a:defRPr/>
            </a:pPr>
            <a:r>
              <a:rPr lang="en-US" dirty="0"/>
              <a:t>e</a:t>
            </a:r>
            <a:r>
              <a:rPr b="0" dirty="0"/>
              <a:t>.g.</a:t>
            </a:r>
            <a:r>
              <a:rPr lang="en-US" dirty="0"/>
              <a:t>,</a:t>
            </a:r>
            <a:r>
              <a:rPr b="0" dirty="0"/>
              <a:t> implementing </a:t>
            </a:r>
            <a:r>
              <a:rPr lang="en-US" b="0" dirty="0"/>
              <a:t>c</a:t>
            </a:r>
            <a:r>
              <a:rPr b="0" dirty="0"/>
              <a:t>heck</a:t>
            </a:r>
            <a:r>
              <a:rPr lang="en-US" b="0" dirty="0"/>
              <a:t>-</a:t>
            </a:r>
            <a:r>
              <a:rPr b="0" dirty="0"/>
              <a:t>ins and </a:t>
            </a:r>
            <a:r>
              <a:rPr lang="en-US" b="0" dirty="0"/>
              <a:t>c</a:t>
            </a:r>
            <a:r>
              <a:rPr b="0" dirty="0"/>
              <a:t>heck</a:t>
            </a:r>
            <a:r>
              <a:rPr lang="en-US" b="0" dirty="0"/>
              <a:t>-</a:t>
            </a:r>
            <a:r>
              <a:rPr b="0" dirty="0"/>
              <a:t>outs</a:t>
            </a:r>
            <a:endParaRPr dirty="0"/>
          </a:p>
          <a:p>
            <a:pPr marL="683929" lvl="1" indent="-283879">
              <a:lnSpc>
                <a:spcPct val="114999"/>
              </a:lnSpc>
              <a:buFont typeface="Arial"/>
              <a:buChar char="•"/>
              <a:defRPr/>
            </a:pPr>
            <a:r>
              <a:rPr b="0" dirty="0"/>
              <a:t>(Changing) meeting roles: e.g.</a:t>
            </a:r>
            <a:r>
              <a:rPr lang="en-US" b="0" dirty="0"/>
              <a:t>,</a:t>
            </a:r>
            <a:r>
              <a:rPr b="0" dirty="0"/>
              <a:t> moderator, note taker, time</a:t>
            </a:r>
            <a:r>
              <a:rPr lang="en-US" b="0" dirty="0"/>
              <a:t>-</a:t>
            </a:r>
            <a:r>
              <a:rPr b="0" dirty="0"/>
              <a:t>keeper, good-mood manager,...</a:t>
            </a:r>
            <a:endParaRPr dirty="0"/>
          </a:p>
        </p:txBody>
      </p:sp>
      <p:sp>
        <p:nvSpPr>
          <p:cNvPr id="9" name="Rectangle 8"/>
          <p:cNvSpPr/>
          <p:nvPr/>
        </p:nvSpPr>
        <p:spPr bwMode="auto">
          <a:xfrm>
            <a:off x="6402089" y="1809473"/>
            <a:ext cx="5103244" cy="3561623"/>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83879" indent="-283879">
              <a:lnSpc>
                <a:spcPct val="114999"/>
              </a:lnSpc>
              <a:buFont typeface="Arial"/>
              <a:buChar char="•"/>
              <a:defRPr/>
            </a:pPr>
            <a:r>
              <a:rPr b="1" dirty="0"/>
              <a:t>Data management</a:t>
            </a:r>
            <a:endParaRPr b="0" dirty="0"/>
          </a:p>
          <a:p>
            <a:pPr marL="683929" lvl="1" indent="-283879">
              <a:lnSpc>
                <a:spcPct val="114999"/>
              </a:lnSpc>
              <a:buFont typeface="Arial"/>
              <a:buChar char="•"/>
              <a:defRPr/>
            </a:pPr>
            <a:r>
              <a:rPr b="0" dirty="0"/>
              <a:t>Where do you store your data?</a:t>
            </a:r>
            <a:endParaRPr dirty="0"/>
          </a:p>
          <a:p>
            <a:pPr marL="683928" lvl="1" indent="-283878">
              <a:lnSpc>
                <a:spcPct val="114999"/>
              </a:lnSpc>
              <a:buFont typeface="Arial"/>
              <a:buChar char="•"/>
              <a:defRPr/>
            </a:pPr>
            <a:r>
              <a:rPr b="0" dirty="0"/>
              <a:t>Where do you collect ideas? </a:t>
            </a:r>
          </a:p>
          <a:p>
            <a:pPr marL="683928" lvl="1" indent="-283878">
              <a:lnSpc>
                <a:spcPct val="114999"/>
              </a:lnSpc>
              <a:buFont typeface="Arial"/>
              <a:buChar char="•"/>
              <a:defRPr/>
            </a:pPr>
            <a:endParaRPr dirty="0"/>
          </a:p>
          <a:p>
            <a:pPr marL="683928" lvl="1" indent="-283878">
              <a:lnSpc>
                <a:spcPct val="114999"/>
              </a:lnSpc>
              <a:buFont typeface="Arial"/>
              <a:buChar char="•"/>
              <a:defRPr/>
            </a:pPr>
            <a:endParaRPr dirty="0"/>
          </a:p>
          <a:p>
            <a:pPr marL="283879" indent="-283879">
              <a:lnSpc>
                <a:spcPct val="114999"/>
              </a:lnSpc>
              <a:buFont typeface="Arial"/>
              <a:buChar char="•"/>
              <a:defRPr/>
            </a:pPr>
            <a:r>
              <a:rPr b="1" dirty="0"/>
              <a:t>Group communication</a:t>
            </a:r>
            <a:endParaRPr b="0" dirty="0"/>
          </a:p>
          <a:p>
            <a:pPr marL="683929" lvl="1" indent="-283879">
              <a:lnSpc>
                <a:spcPct val="114999"/>
              </a:lnSpc>
              <a:buFont typeface="Arial"/>
              <a:buChar char="•"/>
              <a:defRPr/>
            </a:pPr>
            <a:r>
              <a:rPr b="0" dirty="0"/>
              <a:t>On which platform do you communicate?</a:t>
            </a:r>
            <a:endParaRPr dirty="0"/>
          </a:p>
          <a:p>
            <a:pPr marL="683929" lvl="1" indent="-283879">
              <a:lnSpc>
                <a:spcPct val="114999"/>
              </a:lnSpc>
              <a:buFont typeface="Arial"/>
              <a:buChar char="•"/>
              <a:defRPr/>
            </a:pPr>
            <a:r>
              <a:rPr b="0" dirty="0"/>
              <a:t>Do you want to limit communication to a certain level?</a:t>
            </a:r>
            <a:endParaRPr dirty="0"/>
          </a:p>
          <a:p>
            <a:pPr marL="683929" lvl="1" indent="-283879">
              <a:lnSpc>
                <a:spcPct val="114999"/>
              </a:lnSpc>
              <a:buFont typeface="Arial"/>
              <a:buChar char="•"/>
              <a:defRPr/>
            </a:pPr>
            <a:r>
              <a:rPr b="0" dirty="0"/>
              <a:t>How quick should the individual reply time be?</a:t>
            </a:r>
            <a:endParaRPr dirty="0"/>
          </a:p>
        </p:txBody>
      </p:sp>
      <p:sp>
        <p:nvSpPr>
          <p:cNvPr id="10"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B61DE91B-AB1A-8543-577E-648E2D9B2BB0}" type="slidenum">
              <a:rPr lang="de-DE" sz="1600" b="1">
                <a:latin typeface="Arial"/>
                <a:cs typeface="Arial"/>
              </a:rPr>
              <a:t>11</a:t>
            </a:fld>
            <a:endParaRPr lang="de-DE" sz="16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6" y="638185"/>
            <a:ext cx="10921997" cy="490700"/>
          </a:xfrm>
        </p:spPr>
        <p:txBody>
          <a:bodyPr lIns="0" tIns="0" rIns="0" bIns="0" anchor="t">
            <a:noAutofit/>
          </a:bodyPr>
          <a:lstStyle>
            <a:lvl1pPr>
              <a:lnSpc>
                <a:spcPts val="2997"/>
              </a:lnSpc>
              <a:defRPr sz="3000" b="1">
                <a:latin typeface="Arial"/>
                <a:cs typeface="Arial"/>
              </a:defRPr>
            </a:lvl1pPr>
          </a:lstStyle>
          <a:p>
            <a:pPr>
              <a:defRPr/>
            </a:pPr>
            <a:r>
              <a:rPr lang="de-DE" b="0" dirty="0"/>
              <a:t>TASK 0</a:t>
            </a:r>
            <a:r>
              <a:rPr lang="de-DE" dirty="0"/>
              <a:t>: Materials </a:t>
            </a:r>
            <a:br>
              <a:rPr lang="de-DE" dirty="0"/>
            </a:br>
            <a:r>
              <a:rPr lang="de-DE" dirty="0"/>
              <a:t>- </a:t>
            </a:r>
            <a:r>
              <a:rPr lang="de-DE" sz="3000" b="0" i="0" u="none" strike="noStrike" cap="all" spc="0" dirty="0">
                <a:solidFill>
                  <a:schemeClr val="tx1"/>
                </a:solidFill>
                <a:latin typeface="Arial"/>
                <a:ea typeface="Arial"/>
                <a:cs typeface="Arial"/>
              </a:rPr>
              <a:t>Pointers </a:t>
            </a:r>
            <a:r>
              <a:rPr lang="de-DE" sz="3000" b="0" i="0" u="none" strike="noStrike" cap="all" spc="0" dirty="0" err="1">
                <a:solidFill>
                  <a:schemeClr val="tx1"/>
                </a:solidFill>
                <a:latin typeface="Arial"/>
                <a:ea typeface="Arial"/>
                <a:cs typeface="Arial"/>
              </a:rPr>
              <a:t>for</a:t>
            </a:r>
            <a:r>
              <a:rPr lang="de-DE" sz="3000" b="0" i="0" u="none" strike="noStrike" cap="all" spc="0" dirty="0">
                <a:solidFill>
                  <a:schemeClr val="tx1"/>
                </a:solidFill>
                <a:latin typeface="Arial"/>
                <a:ea typeface="Arial"/>
                <a:cs typeface="Arial"/>
              </a:rPr>
              <a:t> </a:t>
            </a:r>
            <a:r>
              <a:rPr lang="de-DE" sz="3000" b="0" i="0" u="none" strike="noStrike" cap="all" spc="0" dirty="0" err="1">
                <a:solidFill>
                  <a:schemeClr val="tx1"/>
                </a:solidFill>
                <a:latin typeface="Arial"/>
                <a:ea typeface="Arial"/>
                <a:cs typeface="Arial"/>
              </a:rPr>
              <a:t>group</a:t>
            </a:r>
            <a:r>
              <a:rPr lang="de-DE" sz="3000" b="0" i="0" u="none" strike="noStrike" cap="all" spc="0" dirty="0">
                <a:solidFill>
                  <a:schemeClr val="tx1"/>
                </a:solidFill>
                <a:latin typeface="Arial"/>
                <a:ea typeface="Arial"/>
                <a:cs typeface="Arial"/>
              </a:rPr>
              <a:t> </a:t>
            </a:r>
            <a:r>
              <a:rPr lang="de-DE" sz="3000" b="0" i="0" u="none" strike="noStrike" cap="all" spc="0" dirty="0" err="1">
                <a:solidFill>
                  <a:schemeClr val="tx1"/>
                </a:solidFill>
                <a:latin typeface="Arial"/>
                <a:ea typeface="Arial"/>
                <a:cs typeface="Arial"/>
              </a:rPr>
              <a:t>organizatioN</a:t>
            </a:r>
            <a:r>
              <a:rPr lang="de-DE" sz="3000" b="0" i="0" u="none" strike="noStrike" cap="all" spc="0" dirty="0">
                <a:solidFill>
                  <a:schemeClr val="tx1"/>
                </a:solidFill>
                <a:latin typeface="Arial"/>
                <a:ea typeface="Arial"/>
                <a:cs typeface="Arial"/>
              </a:rPr>
              <a:t> (2)</a:t>
            </a:r>
            <a:endParaRPr dirty="0"/>
          </a:p>
        </p:txBody>
      </p:sp>
      <p:sp>
        <p:nvSpPr>
          <p:cNvPr id="5"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0</a:t>
            </a:r>
          </a:p>
        </p:txBody>
      </p:sp>
      <p:sp>
        <p:nvSpPr>
          <p:cNvPr id="6" name="Rechteck 12"/>
          <p:cNvSpPr/>
          <p:nvPr/>
        </p:nvSpPr>
        <p:spPr bwMode="auto">
          <a:xfrm>
            <a:off x="-11979" y="1455093"/>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Rectangle 6"/>
          <p:cNvSpPr/>
          <p:nvPr/>
        </p:nvSpPr>
        <p:spPr bwMode="auto">
          <a:xfrm>
            <a:off x="572998" y="1626575"/>
            <a:ext cx="5099537" cy="365794"/>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8" name="Rectangle 7"/>
          <p:cNvSpPr/>
          <p:nvPr/>
        </p:nvSpPr>
        <p:spPr bwMode="auto">
          <a:xfrm>
            <a:off x="750933" y="1809469"/>
            <a:ext cx="5101335" cy="2615198"/>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83879" indent="-283879">
              <a:lnSpc>
                <a:spcPct val="114999"/>
              </a:lnSpc>
              <a:buFont typeface="Arial"/>
              <a:buChar char="•"/>
              <a:defRPr/>
            </a:pPr>
            <a:r>
              <a:rPr b="1" i="0"/>
              <a:t>For group communication</a:t>
            </a:r>
            <a:endParaRPr/>
          </a:p>
          <a:p>
            <a:pPr marL="683929" lvl="1" indent="-283879">
              <a:lnSpc>
                <a:spcPct val="114999"/>
              </a:lnSpc>
              <a:buFont typeface="Arial"/>
              <a:buChar char="•"/>
              <a:defRPr/>
            </a:pPr>
            <a:r>
              <a:t>Messengers such as Telegram or Signal. </a:t>
            </a:r>
          </a:p>
          <a:p>
            <a:pPr marL="683929" lvl="1" indent="-283879">
              <a:lnSpc>
                <a:spcPct val="114999"/>
              </a:lnSpc>
              <a:buFont typeface="Arial"/>
              <a:buChar char="•"/>
              <a:defRPr/>
            </a:pPr>
            <a:r>
              <a:t>It can </a:t>
            </a:r>
            <a:r>
              <a:rPr>
                <a:solidFill>
                  <a:schemeClr val="tx1"/>
                </a:solidFill>
              </a:rPr>
              <a:t>be beneficial</a:t>
            </a:r>
            <a:r>
              <a:rPr>
                <a:solidFill>
                  <a:schemeClr val="accent5">
                    <a:lumMod val="60000"/>
                    <a:lumOff val="40000"/>
                  </a:schemeClr>
                </a:solidFill>
              </a:rPr>
              <a:t> </a:t>
            </a:r>
            <a:r>
              <a:t>to keep group communication off smartphones for a better work-life balance. In that case, there are other options such as:</a:t>
            </a:r>
          </a:p>
          <a:p>
            <a:pPr marL="683929" lvl="1" indent="-283879">
              <a:lnSpc>
                <a:spcPct val="114999"/>
              </a:lnSpc>
              <a:buFont typeface="Arial"/>
              <a:buChar char="•"/>
              <a:defRPr/>
            </a:pPr>
            <a:r>
              <a:rPr u="sng">
                <a:solidFill>
                  <a:schemeClr val="tx1"/>
                </a:solidFill>
                <a:hlinkClick r:id="rId3" tooltip="https://www.leuphana.de/universitaet/entwicklung/lehre/support-tools/digitale-plattformen-und-tools/rocketchat.html"/>
              </a:rPr>
              <a:t>Rocketchat Leuphana</a:t>
            </a:r>
            <a:endParaRPr u="none">
              <a:solidFill>
                <a:schemeClr val="tx1"/>
              </a:solidFill>
            </a:endParaRPr>
          </a:p>
          <a:p>
            <a:pPr marL="683929" lvl="1" indent="-283879">
              <a:lnSpc>
                <a:spcPct val="114999"/>
              </a:lnSpc>
              <a:buFont typeface="Arial"/>
              <a:buChar char="•"/>
              <a:defRPr/>
            </a:pPr>
            <a:r>
              <a:rPr u="sng">
                <a:solidFill>
                  <a:schemeClr val="tx1"/>
                </a:solidFill>
                <a:hlinkClick r:id="rId4" tooltip="https://slack.com/"/>
              </a:rPr>
              <a:t>Slack</a:t>
            </a:r>
            <a:endParaRPr u="sng">
              <a:solidFill>
                <a:schemeClr val="tx1"/>
              </a:solidFill>
            </a:endParaRPr>
          </a:p>
        </p:txBody>
      </p:sp>
      <p:sp>
        <p:nvSpPr>
          <p:cNvPr id="9" name="Rectangle 8"/>
          <p:cNvSpPr/>
          <p:nvPr/>
        </p:nvSpPr>
        <p:spPr bwMode="auto">
          <a:xfrm>
            <a:off x="6143551" y="1809471"/>
            <a:ext cx="5100543" cy="1984282"/>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83879" indent="-283879">
              <a:lnSpc>
                <a:spcPct val="114999"/>
              </a:lnSpc>
              <a:buFont typeface="Arial"/>
              <a:buChar char="•"/>
              <a:defRPr/>
            </a:pPr>
            <a:r>
              <a:rPr b="1" i="0" dirty="0"/>
              <a:t>For sharing and storing data</a:t>
            </a:r>
            <a:endParaRPr dirty="0"/>
          </a:p>
          <a:p>
            <a:pPr marL="683929" lvl="1" indent="-283879">
              <a:lnSpc>
                <a:spcPct val="114999"/>
              </a:lnSpc>
              <a:buFont typeface="Arial"/>
              <a:buChar char="•"/>
              <a:defRPr/>
            </a:pPr>
            <a:r>
              <a:rPr u="sng" dirty="0">
                <a:solidFill>
                  <a:schemeClr val="hlink"/>
                </a:solidFill>
                <a:hlinkClick r:id="rId5" tooltip="https://academiccloud.de/"/>
              </a:rPr>
              <a:t>Academic Cloud</a:t>
            </a:r>
            <a:r>
              <a:rPr dirty="0"/>
              <a:t> (find user information provided by </a:t>
            </a:r>
            <a:r>
              <a:rPr dirty="0" err="1"/>
              <a:t>Leuphana</a:t>
            </a:r>
            <a:r>
              <a:rPr dirty="0"/>
              <a:t> </a:t>
            </a:r>
            <a:r>
              <a:rPr u="sng" dirty="0">
                <a:solidFill>
                  <a:schemeClr val="hlink"/>
                </a:solidFill>
                <a:hlinkClick r:id="rId6" tooltip="https://www.leuphana.de/universitaet/entwicklung/lehre/support-tools/digitale-plattformen-und-tools/academic-cloud.html"/>
              </a:rPr>
              <a:t>here</a:t>
            </a:r>
            <a:r>
              <a:rPr dirty="0"/>
              <a:t>)</a:t>
            </a:r>
          </a:p>
          <a:p>
            <a:pPr marL="683929" lvl="1" indent="-283879">
              <a:lnSpc>
                <a:spcPct val="114999"/>
              </a:lnSpc>
              <a:buFont typeface="Arial"/>
              <a:buChar char="•"/>
              <a:defRPr/>
            </a:pPr>
            <a:r>
              <a:rPr dirty="0"/>
              <a:t>OneDrive</a:t>
            </a:r>
          </a:p>
          <a:p>
            <a:pPr marL="683929" lvl="1" indent="-283879">
              <a:lnSpc>
                <a:spcPct val="114999"/>
              </a:lnSpc>
              <a:buFont typeface="Arial"/>
              <a:buChar char="•"/>
              <a:defRPr/>
            </a:pPr>
            <a:r>
              <a:rPr dirty="0"/>
              <a:t>Google Drive</a:t>
            </a:r>
          </a:p>
          <a:p>
            <a:pPr marL="683929" lvl="1" indent="-283879">
              <a:lnSpc>
                <a:spcPct val="114999"/>
              </a:lnSpc>
              <a:buFont typeface="Arial"/>
              <a:buChar char="•"/>
              <a:defRPr/>
            </a:pPr>
            <a:r>
              <a:rPr dirty="0"/>
              <a:t>Dropbox</a:t>
            </a:r>
          </a:p>
        </p:txBody>
      </p:sp>
      <p:sp>
        <p:nvSpPr>
          <p:cNvPr id="10" name="Rectangle 9"/>
          <p:cNvSpPr/>
          <p:nvPr/>
        </p:nvSpPr>
        <p:spPr bwMode="auto">
          <a:xfrm>
            <a:off x="750935" y="4542690"/>
            <a:ext cx="5101084" cy="1037879"/>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83879" indent="-283879">
              <a:lnSpc>
                <a:spcPct val="114999"/>
              </a:lnSpc>
              <a:buFont typeface="Arial"/>
              <a:buChar char="•"/>
              <a:defRPr/>
            </a:pPr>
            <a:r>
              <a:rPr b="1" i="0" dirty="0"/>
              <a:t>For creative purposes, e.g. brainstorming</a:t>
            </a:r>
            <a:endParaRPr dirty="0"/>
          </a:p>
          <a:p>
            <a:pPr marL="683929" lvl="1" indent="-283879">
              <a:lnSpc>
                <a:spcPct val="114999"/>
              </a:lnSpc>
              <a:buFont typeface="Arial"/>
              <a:buChar char="•"/>
              <a:defRPr/>
            </a:pPr>
            <a:r>
              <a:rPr u="sng" dirty="0">
                <a:solidFill>
                  <a:schemeClr val="hlink"/>
                </a:solidFill>
                <a:hlinkClick r:id="rId7" tooltip="https://padlet.com"/>
              </a:rPr>
              <a:t>Padlet</a:t>
            </a:r>
            <a:endParaRPr dirty="0"/>
          </a:p>
          <a:p>
            <a:pPr marL="683929" lvl="1" indent="-283879">
              <a:lnSpc>
                <a:spcPct val="114999"/>
              </a:lnSpc>
              <a:buFont typeface="Arial"/>
              <a:buChar char="•"/>
              <a:defRPr/>
            </a:pPr>
            <a:r>
              <a:rPr u="sng" dirty="0">
                <a:solidFill>
                  <a:schemeClr val="hlink"/>
                </a:solidFill>
                <a:hlinkClick r:id="rId8" tooltip="https://miro.com"/>
              </a:rPr>
              <a:t>Miro</a:t>
            </a:r>
            <a:endParaRPr dirty="0"/>
          </a:p>
        </p:txBody>
      </p:sp>
      <p:sp>
        <p:nvSpPr>
          <p:cNvPr id="11"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E74A6C72-DBC6-3BD0-6C72-C05440616EF3}" type="slidenum">
              <a:rPr lang="de-DE" sz="1600" b="1">
                <a:latin typeface="Arial"/>
                <a:cs typeface="Arial"/>
              </a:rPr>
              <a:t>12</a:t>
            </a:fld>
            <a:endParaRPr lang="de-DE" sz="1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0" y="0"/>
            <a:ext cx="12217399" cy="6863979"/>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13"/>
          <p:cNvPicPr>
            <a:picLocks noChangeAspect="1"/>
          </p:cNvPicPr>
          <p:nvPr/>
        </p:nvPicPr>
        <p:blipFill>
          <a:blip r:embed="rId2"/>
          <a:stretch/>
        </p:blipFill>
        <p:spPr bwMode="auto">
          <a:xfrm>
            <a:off x="10333240" y="6315072"/>
            <a:ext cx="216000" cy="247353"/>
          </a:xfrm>
          <a:prstGeom prst="rect">
            <a:avLst/>
          </a:prstGeom>
        </p:spPr>
      </p:pic>
      <p:sp>
        <p:nvSpPr>
          <p:cNvPr id="6" name="Textplatzhalter 15"/>
          <p:cNvSpPr>
            <a:spLocks noGrp="1"/>
          </p:cNvSpPr>
          <p:nvPr/>
        </p:nvSpPr>
        <p:spPr bwMode="auto">
          <a:xfrm>
            <a:off x="790573" y="2110278"/>
            <a:ext cx="10922000" cy="3327399"/>
          </a:xfrm>
        </p:spPr>
        <p:txBody>
          <a:bodyPr vert="horz" lIns="0" tIns="0" rIns="0" bIns="0" rtlCol="0">
            <a:normAutofit/>
          </a:bodyPr>
          <a:lstStyle>
            <a:lvl1pPr marL="0" indent="0" algn="l" defTabSz="914400">
              <a:lnSpc>
                <a:spcPct val="90000"/>
              </a:lnSpc>
              <a:spcBef>
                <a:spcPts val="998"/>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8"/>
              </a:spcBef>
              <a:buSzPct val="90000"/>
              <a:buFont typeface="Symbol"/>
              <a:buChar char="¾"/>
              <a:defRPr sz="2400">
                <a:solidFill>
                  <a:schemeClr val="tx1"/>
                </a:solidFill>
                <a:latin typeface="Arial Narrow"/>
                <a:ea typeface="+mn-ea"/>
                <a:cs typeface="+mn-cs"/>
              </a:defRPr>
            </a:lvl2pPr>
            <a:lvl3pPr marL="1257298" indent="-342900" algn="l" defTabSz="914400">
              <a:lnSpc>
                <a:spcPct val="90000"/>
              </a:lnSpc>
              <a:spcBef>
                <a:spcPts val="498"/>
              </a:spcBef>
              <a:buSzPct val="90000"/>
              <a:buFont typeface="Symbol"/>
              <a:buChar char="¾"/>
              <a:defRPr sz="2400">
                <a:solidFill>
                  <a:schemeClr val="tx1"/>
                </a:solidFill>
                <a:latin typeface="Arial Narrow"/>
                <a:ea typeface="+mn-ea"/>
                <a:cs typeface="+mn-cs"/>
              </a:defRPr>
            </a:lvl3pPr>
            <a:lvl4pPr marL="17017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4pPr>
            <a:lvl5pPr marL="21589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5pPr>
            <a:lvl6pPr marL="2514598" indent="-228600" algn="l" defTabSz="914400">
              <a:lnSpc>
                <a:spcPct val="90000"/>
              </a:lnSpc>
              <a:spcBef>
                <a:spcPts val="498"/>
              </a:spcBef>
              <a:buFont typeface="Arial"/>
              <a:buChar char="•"/>
              <a:defRPr sz="1800">
                <a:solidFill>
                  <a:schemeClr val="tx1"/>
                </a:solidFill>
                <a:latin typeface="+mn-lt"/>
                <a:ea typeface="+mn-ea"/>
                <a:cs typeface="+mn-cs"/>
              </a:defRPr>
            </a:lvl6pPr>
            <a:lvl7pPr marL="2971800" indent="-228600" algn="l" defTabSz="914400">
              <a:lnSpc>
                <a:spcPct val="90000"/>
              </a:lnSpc>
              <a:spcBef>
                <a:spcPts val="498"/>
              </a:spcBef>
              <a:buFont typeface="Arial"/>
              <a:buChar char="•"/>
              <a:defRPr sz="1800">
                <a:solidFill>
                  <a:schemeClr val="tx1"/>
                </a:solidFill>
                <a:latin typeface="+mn-lt"/>
                <a:ea typeface="+mn-ea"/>
                <a:cs typeface="+mn-cs"/>
              </a:defRPr>
            </a:lvl7pPr>
            <a:lvl8pPr marL="3429000" indent="-228600" algn="l" defTabSz="914400">
              <a:lnSpc>
                <a:spcPct val="90000"/>
              </a:lnSpc>
              <a:spcBef>
                <a:spcPts val="498"/>
              </a:spcBef>
              <a:buFont typeface="Arial"/>
              <a:buChar char="•"/>
              <a:defRPr sz="1800">
                <a:solidFill>
                  <a:schemeClr val="tx1"/>
                </a:solidFill>
                <a:latin typeface="+mn-lt"/>
                <a:ea typeface="+mn-ea"/>
                <a:cs typeface="+mn-cs"/>
              </a:defRPr>
            </a:lvl8pPr>
            <a:lvl9pPr marL="3886200" indent="-228600" algn="l" defTabSz="914400">
              <a:lnSpc>
                <a:spcPct val="90000"/>
              </a:lnSpc>
              <a:spcBef>
                <a:spcPts val="498"/>
              </a:spcBef>
              <a:buFont typeface="Arial"/>
              <a:buChar char="•"/>
              <a:defRPr sz="1800">
                <a:solidFill>
                  <a:schemeClr val="tx1"/>
                </a:solidFill>
                <a:latin typeface="+mn-lt"/>
                <a:ea typeface="+mn-ea"/>
                <a:cs typeface="+mn-cs"/>
              </a:defRPr>
            </a:lvl9pPr>
          </a:lstStyle>
          <a:p>
            <a:pPr>
              <a:defRPr/>
            </a:pPr>
            <a:r>
              <a:rPr sz="3600" dirty="0">
                <a:solidFill>
                  <a:schemeClr val="bg1"/>
                </a:solidFill>
                <a:latin typeface="Arial"/>
                <a:ea typeface="Arial"/>
                <a:cs typeface="Arial"/>
              </a:rPr>
              <a:t>TASK 1</a:t>
            </a:r>
            <a:r>
              <a:rPr lang="en-US" sz="3600" dirty="0">
                <a:solidFill>
                  <a:schemeClr val="bg1"/>
                </a:solidFill>
                <a:latin typeface="Arial"/>
                <a:ea typeface="Arial"/>
                <a:cs typeface="Arial"/>
              </a:rPr>
              <a:t>A – </a:t>
            </a:r>
            <a:r>
              <a:rPr lang="en-US" sz="3600" b="1" dirty="0">
                <a:solidFill>
                  <a:schemeClr val="bg1"/>
                </a:solidFill>
                <a:latin typeface="Arial"/>
                <a:ea typeface="Arial"/>
                <a:cs typeface="Arial"/>
              </a:rPr>
              <a:t>THEMATIC FOCUS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0940612" cy="1325560"/>
          </a:xfrm>
        </p:spPr>
        <p:txBody>
          <a:bodyPr lIns="0" tIns="0" rIns="0" bIns="0" anchor="t">
            <a:noAutofit/>
          </a:bodyPr>
          <a:lstStyle>
            <a:lvl1pPr>
              <a:lnSpc>
                <a:spcPts val="2997"/>
              </a:lnSpc>
              <a:defRPr sz="3000" b="1">
                <a:latin typeface="Arial"/>
                <a:cs typeface="Arial"/>
              </a:defRPr>
            </a:lvl1pPr>
          </a:lstStyle>
          <a:p>
            <a:pPr>
              <a:defRPr/>
            </a:pPr>
            <a:r>
              <a:rPr b="0"/>
              <a:t>TASK 1</a:t>
            </a:r>
            <a:r>
              <a:t>: </a:t>
            </a:r>
            <a:r>
              <a:rPr lang="de-DE" sz="3000" b="1" i="0" u="none" strike="noStrike" cap="none" spc="0">
                <a:solidFill>
                  <a:schemeClr val="tx1"/>
                </a:solidFill>
                <a:latin typeface="Arial Narrow"/>
                <a:ea typeface="Arial Narrow"/>
                <a:cs typeface="Arial Narrow"/>
              </a:rPr>
              <a:t>DEVELOPING A FICTIONAL TD PROJECT</a:t>
            </a:r>
            <a:endParaRPr b="1"/>
          </a:p>
        </p:txBody>
      </p:sp>
      <p:sp>
        <p:nvSpPr>
          <p:cNvPr id="5" name="Textplatzhalter 15"/>
          <p:cNvSpPr>
            <a:spLocks noGrp="1"/>
          </p:cNvSpPr>
          <p:nvPr>
            <p:ph type="body" sz="quarter" idx="11"/>
          </p:nvPr>
        </p:nvSpPr>
        <p:spPr bwMode="auto">
          <a:xfrm>
            <a:off x="634998" y="1588173"/>
            <a:ext cx="11112137" cy="4505124"/>
          </a:xfrm>
        </p:spPr>
        <p:txBody>
          <a:bodyPr vertOverflow="overflow" horzOverflow="clip" vert="horz" wrap="square" lIns="0" tIns="0" rIns="0" bIns="0" numCol="1" spcCol="0" rtlCol="0" fromWordArt="0" anchor="t" anchorCtr="0" forceAA="0" compatLnSpc="0">
            <a:normAutofit fontScale="95000"/>
          </a:bodyPr>
          <a:lstStyle>
            <a:lvl1pPr marL="0" indent="0">
              <a:buNone/>
              <a:defRPr/>
            </a:lvl1pPr>
          </a:lstStyle>
          <a:p>
            <a:pPr>
              <a:lnSpc>
                <a:spcPct val="114999"/>
              </a:lnSpc>
              <a:defRPr/>
            </a:pPr>
            <a:r>
              <a:rPr lang="de-DE" sz="2400" b="0" i="0" u="none" strike="noStrike" cap="none" spc="0" dirty="0">
                <a:solidFill>
                  <a:schemeClr val="tx1"/>
                </a:solidFill>
                <a:latin typeface="Arial Narrow"/>
                <a:ea typeface="Arial Narrow"/>
                <a:cs typeface="Arial Narrow"/>
              </a:rPr>
              <a:t>TASK A – </a:t>
            </a:r>
            <a:r>
              <a:rPr lang="de-DE" sz="2400" b="1" i="1" u="none" strike="noStrike" cap="none" spc="0" dirty="0">
                <a:solidFill>
                  <a:schemeClr val="tx1"/>
                </a:solidFill>
                <a:latin typeface="Arial Narrow"/>
                <a:ea typeface="Arial Narrow"/>
                <a:cs typeface="Arial Narrow"/>
              </a:rPr>
              <a:t>THEMATIC FOCUS</a:t>
            </a:r>
            <a:endParaRPr sz="2400" b="1" i="0" u="none" strike="noStrike" cap="none" spc="0" dirty="0">
              <a:solidFill>
                <a:schemeClr val="tx1"/>
              </a:solidFill>
              <a:latin typeface="Arial Narrow"/>
              <a:ea typeface="Arial Narrow"/>
              <a:cs typeface="Arial Narrow"/>
            </a:endParaRPr>
          </a:p>
          <a:p>
            <a:pPr>
              <a:lnSpc>
                <a:spcPct val="114999"/>
              </a:lnSpc>
              <a:defRPr/>
            </a:pPr>
            <a:endParaRPr sz="800" b="0" i="0" u="none" strike="noStrike" cap="none" spc="0" dirty="0">
              <a:solidFill>
                <a:schemeClr val="tx1"/>
              </a:solidFill>
              <a:latin typeface="Arial Narrow"/>
              <a:ea typeface="Arial Narrow"/>
              <a:cs typeface="Arial Narrow"/>
            </a:endParaRPr>
          </a:p>
          <a:p>
            <a:pPr>
              <a:lnSpc>
                <a:spcPct val="114999"/>
              </a:lnSpc>
              <a:defRPr/>
            </a:pPr>
            <a:r>
              <a:rPr lang="en-US" sz="2400" b="0" i="0" u="none" strike="noStrike" cap="none" spc="0" dirty="0">
                <a:solidFill>
                  <a:schemeClr val="tx1"/>
                </a:solidFill>
                <a:latin typeface="Arial Narrow"/>
                <a:ea typeface="Arial Narrow"/>
                <a:cs typeface="Arial Narrow"/>
              </a:rPr>
              <a:t>A variety of context-related aspects are of relevance when setting up a transdisciplinary project in the field of physical activity promotion of older people in </a:t>
            </a:r>
            <a:r>
              <a:rPr lang="en-US" sz="2400" b="0" i="0" u="none" strike="noStrike" cap="none" spc="0" dirty="0" err="1">
                <a:solidFill>
                  <a:schemeClr val="tx1"/>
                </a:solidFill>
                <a:latin typeface="Arial Narrow"/>
                <a:ea typeface="Arial Narrow"/>
                <a:cs typeface="Arial Narrow"/>
              </a:rPr>
              <a:t>Amberg</a:t>
            </a:r>
            <a:r>
              <a:rPr lang="en-US" sz="2400" b="0" i="0" u="none" strike="noStrike" cap="none" spc="0" dirty="0">
                <a:solidFill>
                  <a:schemeClr val="tx1"/>
                </a:solidFill>
                <a:latin typeface="Arial Narrow"/>
                <a:ea typeface="Arial Narrow"/>
                <a:cs typeface="Arial Narrow"/>
              </a:rPr>
              <a:t>. Thus, each group will have a different thematic focus and related challenges, which they will address in particular throughout their project. </a:t>
            </a:r>
            <a:endParaRPr lang="de-DE" sz="2400" b="0" i="0" u="none" strike="noStrike" cap="none" spc="0" dirty="0">
              <a:solidFill>
                <a:schemeClr val="tx1"/>
              </a:solidFill>
              <a:latin typeface="Arial Narrow"/>
              <a:ea typeface="Arial Narrow"/>
              <a:cs typeface="Arial Narrow"/>
            </a:endParaRPr>
          </a:p>
          <a:p>
            <a:pPr>
              <a:lnSpc>
                <a:spcPct val="114999"/>
              </a:lnSpc>
              <a:defRPr/>
            </a:pPr>
            <a:r>
              <a:rPr lang="de-DE" sz="2400" b="0" i="0" u="none" strike="noStrike" cap="none" spc="0" dirty="0">
                <a:solidFill>
                  <a:schemeClr val="tx1"/>
                </a:solidFill>
                <a:latin typeface="Arial Narrow"/>
                <a:ea typeface="Arial Narrow"/>
                <a:cs typeface="Arial Narrow"/>
              </a:rPr>
              <a:t>In </a:t>
            </a:r>
            <a:r>
              <a:rPr lang="de-DE" sz="2400" b="0" i="0" u="none" strike="noStrike" cap="none" spc="0" dirty="0" err="1">
                <a:solidFill>
                  <a:schemeClr val="tx1"/>
                </a:solidFill>
                <a:latin typeface="Arial Narrow"/>
                <a:ea typeface="Arial Narrow"/>
                <a:cs typeface="Arial Narrow"/>
              </a:rPr>
              <a:t>your</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transdisciplinary</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project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thematic</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focus</a:t>
            </a:r>
            <a:r>
              <a:rPr lang="de-DE" sz="2400" b="0" i="0" u="none" strike="noStrike" cap="none" spc="0" dirty="0">
                <a:solidFill>
                  <a:schemeClr val="tx1"/>
                </a:solidFill>
                <a:latin typeface="Arial Narrow"/>
                <a:ea typeface="Arial Narrow"/>
                <a:cs typeface="Arial Narrow"/>
              </a:rPr>
              <a:t> will </a:t>
            </a:r>
            <a:r>
              <a:rPr lang="de-DE" sz="2400" b="0" i="0" u="none" strike="noStrike" cap="none" spc="0" dirty="0" err="1">
                <a:solidFill>
                  <a:schemeClr val="tx1"/>
                </a:solidFill>
                <a:latin typeface="Arial Narrow"/>
                <a:ea typeface="Arial Narrow"/>
                <a:cs typeface="Arial Narrow"/>
              </a:rPr>
              <a:t>relate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to</a:t>
            </a:r>
            <a:r>
              <a:rPr lang="de-DE" sz="2400" b="0" i="0" u="none" strike="noStrike" cap="none" spc="0" dirty="0">
                <a:solidFill>
                  <a:schemeClr val="tx1"/>
                </a:solidFill>
                <a:latin typeface="Arial Narrow"/>
                <a:ea typeface="Arial Narrow"/>
                <a:cs typeface="Arial Narrow"/>
              </a:rPr>
              <a:t> and </a:t>
            </a:r>
            <a:r>
              <a:rPr lang="de-DE" sz="2400" b="0" i="0" u="none" strike="noStrike" cap="none" spc="0" dirty="0" err="1">
                <a:solidFill>
                  <a:schemeClr val="tx1"/>
                </a:solidFill>
                <a:latin typeface="Arial Narrow"/>
                <a:ea typeface="Arial Narrow"/>
                <a:cs typeface="Arial Narrow"/>
              </a:rPr>
              <a:t>impact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content</a:t>
            </a:r>
            <a:r>
              <a:rPr lang="de-DE" sz="2400" b="0" i="0" u="none" strike="noStrike" cap="none" spc="0" dirty="0">
                <a:solidFill>
                  <a:schemeClr val="tx1"/>
                </a:solidFill>
                <a:latin typeface="Arial Narrow"/>
                <a:ea typeface="Arial Narrow"/>
                <a:cs typeface="Arial Narrow"/>
              </a:rPr>
              <a:t> and </a:t>
            </a:r>
            <a:r>
              <a:rPr lang="de-DE" sz="2400" b="0" i="0" u="none" strike="noStrike" cap="none" spc="0" dirty="0" err="1">
                <a:solidFill>
                  <a:schemeClr val="tx1"/>
                </a:solidFill>
                <a:latin typeface="Arial Narrow"/>
                <a:ea typeface="Arial Narrow"/>
                <a:cs typeface="Arial Narrow"/>
              </a:rPr>
              <a:t>methods</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use</a:t>
            </a:r>
            <a:r>
              <a:rPr lang="de-DE" sz="2400" b="0" i="0" u="none" strike="noStrike" cap="none" spc="0" dirty="0">
                <a:solidFill>
                  <a:schemeClr val="tx1"/>
                </a:solidFill>
                <a:latin typeface="Arial Narrow"/>
                <a:ea typeface="Arial Narrow"/>
                <a:cs typeface="Arial Narrow"/>
              </a:rPr>
              <a:t> and </a:t>
            </a:r>
            <a:r>
              <a:rPr lang="de-DE" sz="2400" b="0" i="0" u="none" strike="noStrike" cap="none" spc="0" dirty="0" err="1">
                <a:solidFill>
                  <a:schemeClr val="tx1"/>
                </a:solidFill>
                <a:latin typeface="Arial Narrow"/>
                <a:ea typeface="Arial Narrow"/>
                <a:cs typeface="Arial Narrow"/>
              </a:rPr>
              <a:t>are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thus</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important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influences</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for</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your</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project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construction</a:t>
            </a:r>
            <a:r>
              <a:rPr lang="de-DE" sz="2400" b="0" i="0" u="none" strike="noStrike" cap="none" spc="0" dirty="0">
                <a:solidFill>
                  <a:schemeClr val="tx1"/>
                </a:solidFill>
                <a:latin typeface="Arial Narrow"/>
                <a:ea typeface="Arial Narrow"/>
                <a:cs typeface="Arial Narrow"/>
              </a:rPr>
              <a:t>.</a:t>
            </a:r>
          </a:p>
          <a:p>
            <a:pPr>
              <a:lnSpc>
                <a:spcPct val="114999"/>
              </a:lnSpc>
              <a:defRPr/>
            </a:pPr>
            <a:r>
              <a:rPr lang="de-DE" sz="2400" b="0" i="0" u="none" strike="noStrike" cap="none" spc="0" dirty="0">
                <a:solidFill>
                  <a:schemeClr val="tx1"/>
                </a:solidFill>
                <a:latin typeface="Arial Narrow"/>
                <a:ea typeface="Arial Narrow"/>
                <a:cs typeface="Arial Narrow"/>
              </a:rPr>
              <a:t>In </a:t>
            </a:r>
            <a:r>
              <a:rPr lang="de-DE" sz="2400" b="0" i="0" u="none" strike="noStrike" cap="none" spc="0" dirty="0" err="1">
                <a:solidFill>
                  <a:schemeClr val="tx1"/>
                </a:solidFill>
                <a:latin typeface="Arial Narrow"/>
                <a:ea typeface="Arial Narrow"/>
                <a:cs typeface="Arial Narrow"/>
              </a:rPr>
              <a:t>the</a:t>
            </a:r>
            <a:r>
              <a:rPr lang="de-DE" sz="2400" b="0" i="0" u="none" strike="noStrike" cap="none" spc="0" dirty="0">
                <a:solidFill>
                  <a:schemeClr val="tx1"/>
                </a:solidFill>
                <a:latin typeface="Arial Narrow"/>
                <a:ea typeface="Arial Narrow"/>
                <a:cs typeface="Arial Narrow"/>
              </a:rPr>
              <a:t> material </a:t>
            </a:r>
            <a:r>
              <a:rPr lang="de-DE" sz="2400" b="0" i="0" u="none" strike="noStrike" cap="none" spc="0" dirty="0" err="1">
                <a:solidFill>
                  <a:schemeClr val="tx1"/>
                </a:solidFill>
                <a:latin typeface="Arial Narrow"/>
                <a:ea typeface="Arial Narrow"/>
                <a:cs typeface="Arial Narrow"/>
              </a:rPr>
              <a:t>slides</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for</a:t>
            </a:r>
            <a:r>
              <a:rPr lang="de-DE" sz="2400" b="0" i="0" u="none" strike="noStrike" cap="none" spc="0" dirty="0">
                <a:solidFill>
                  <a:schemeClr val="tx1"/>
                </a:solidFill>
                <a:latin typeface="Arial Narrow"/>
                <a:ea typeface="Arial Narrow"/>
                <a:cs typeface="Arial Narrow"/>
              </a:rPr>
              <a:t> Task 1A,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find </a:t>
            </a:r>
            <a:r>
              <a:rPr lang="de-DE" dirty="0" err="1">
                <a:ea typeface="Arial Narrow"/>
                <a:cs typeface="Arial Narrow"/>
              </a:rPr>
              <a:t>exemplary</a:t>
            </a:r>
            <a:r>
              <a:rPr lang="de-DE" dirty="0">
                <a:ea typeface="Arial Narrow"/>
                <a:cs typeface="Arial Narrow"/>
              </a:rPr>
              <a:t> </a:t>
            </a:r>
            <a:r>
              <a:rPr lang="de-DE" sz="2400" i="0" u="none" strike="noStrike" cap="none" spc="0" dirty="0" err="1">
                <a:solidFill>
                  <a:schemeClr val="tx1"/>
                </a:solidFill>
                <a:latin typeface="Arial Narrow"/>
                <a:ea typeface="Arial Narrow"/>
                <a:cs typeface="Arial Narrow"/>
              </a:rPr>
              <a:t>themati</a:t>
            </a:r>
            <a:r>
              <a:rPr lang="de-DE" dirty="0" err="1">
                <a:ea typeface="Arial Narrow"/>
                <a:cs typeface="Arial Narrow"/>
              </a:rPr>
              <a:t>c</a:t>
            </a:r>
            <a:r>
              <a:rPr lang="de-DE" dirty="0">
                <a:ea typeface="Arial Narrow"/>
                <a:cs typeface="Arial Narrow"/>
              </a:rPr>
              <a:t> </a:t>
            </a:r>
            <a:r>
              <a:rPr lang="de-DE" dirty="0" err="1">
                <a:ea typeface="Arial Narrow"/>
                <a:cs typeface="Arial Narrow"/>
              </a:rPr>
              <a:t>foci</a:t>
            </a:r>
            <a:r>
              <a:rPr lang="de-DE" sz="2400" i="0" u="none" strike="noStrike" cap="none" spc="0" dirty="0">
                <a:solidFill>
                  <a:schemeClr val="tx1"/>
                </a:solidFill>
                <a:latin typeface="Arial Narrow"/>
                <a:ea typeface="Arial Narrow"/>
                <a:cs typeface="Arial Narrow"/>
              </a:rPr>
              <a:t>.</a:t>
            </a:r>
            <a:endParaRPr dirty="0"/>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7" name="Rechteck 12"/>
          <p:cNvSpPr/>
          <p:nvPr/>
        </p:nvSpPr>
        <p:spPr bwMode="auto">
          <a:xfrm>
            <a:off x="-11980" y="1150186"/>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00E8BDAA-9F6B-C57C-B92F-28A12929F138}" type="slidenum">
              <a:rPr lang="de-DE" sz="1600" b="1">
                <a:latin typeface="Arial"/>
                <a:cs typeface="Arial"/>
              </a:rPr>
              <a:t>14</a:t>
            </a:fld>
            <a:endParaRPr lang="de-DE" sz="16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0940612" cy="1325560"/>
          </a:xfrm>
        </p:spPr>
        <p:txBody>
          <a:bodyPr lIns="0" tIns="0" rIns="0" bIns="0" anchor="t">
            <a:noAutofit/>
          </a:bodyPr>
          <a:lstStyle>
            <a:lvl1pPr>
              <a:lnSpc>
                <a:spcPts val="2997"/>
              </a:lnSpc>
              <a:defRPr sz="3000" b="1">
                <a:latin typeface="Arial"/>
                <a:cs typeface="Arial"/>
              </a:defRPr>
            </a:lvl1pPr>
          </a:lstStyle>
          <a:p>
            <a:pPr>
              <a:defRPr/>
            </a:pPr>
            <a:r>
              <a:rPr b="0"/>
              <a:t>TASK 1</a:t>
            </a:r>
            <a:r>
              <a:t>: </a:t>
            </a:r>
            <a:r>
              <a:rPr lang="de-DE" sz="3000" b="1" i="0" u="none" strike="noStrike" cap="none" spc="0">
                <a:solidFill>
                  <a:schemeClr val="tx1"/>
                </a:solidFill>
                <a:latin typeface="Arial Narrow"/>
                <a:ea typeface="Arial Narrow"/>
                <a:cs typeface="Arial Narrow"/>
              </a:rPr>
              <a:t>DEVELOPING A FICTIONAL TD PROJECT</a:t>
            </a:r>
            <a:endParaRPr b="1"/>
          </a:p>
        </p:txBody>
      </p:sp>
      <p:sp>
        <p:nvSpPr>
          <p:cNvPr id="5" name="Textplatzhalter 15"/>
          <p:cNvSpPr>
            <a:spLocks noGrp="1"/>
          </p:cNvSpPr>
          <p:nvPr>
            <p:ph type="body" sz="quarter" idx="11"/>
          </p:nvPr>
        </p:nvSpPr>
        <p:spPr bwMode="auto">
          <a:xfrm>
            <a:off x="634997" y="1574158"/>
            <a:ext cx="10918860" cy="4350534"/>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a:lnSpc>
                <a:spcPct val="114999"/>
              </a:lnSpc>
              <a:defRPr/>
            </a:pPr>
            <a:r>
              <a:rPr lang="de-DE" sz="2400" b="0" i="0" u="none" strike="noStrike" cap="none" spc="0" dirty="0">
                <a:solidFill>
                  <a:schemeClr val="tx1"/>
                </a:solidFill>
                <a:latin typeface="Arial Narrow"/>
                <a:ea typeface="Arial Narrow"/>
                <a:cs typeface="Arial Narrow"/>
              </a:rPr>
              <a:t>TASK A – </a:t>
            </a:r>
            <a:r>
              <a:rPr lang="de-DE" sz="2400" b="1" i="1" u="none" strike="noStrike" cap="none" spc="0" dirty="0">
                <a:solidFill>
                  <a:schemeClr val="tx1"/>
                </a:solidFill>
                <a:latin typeface="Arial Narrow"/>
                <a:ea typeface="Arial Narrow"/>
                <a:cs typeface="Arial Narrow"/>
              </a:rPr>
              <a:t>THEMATIC FOCUS</a:t>
            </a:r>
            <a:endParaRPr lang="de-DE" sz="2400" b="1" i="0" u="none" strike="noStrike" cap="none" spc="0" dirty="0">
              <a:solidFill>
                <a:schemeClr val="tx1"/>
              </a:solidFill>
              <a:latin typeface="Arial Narrow"/>
              <a:ea typeface="Arial Narrow"/>
              <a:cs typeface="Arial Narrow"/>
            </a:endParaRPr>
          </a:p>
          <a:p>
            <a:pPr>
              <a:lnSpc>
                <a:spcPct val="114999"/>
              </a:lnSpc>
              <a:defRPr/>
            </a:pPr>
            <a:endParaRPr sz="2400" b="0" i="0" u="none" strike="noStrike" cap="none" spc="0" dirty="0">
              <a:solidFill>
                <a:schemeClr val="tx1"/>
              </a:solidFill>
              <a:latin typeface="Arial Narrow"/>
              <a:ea typeface="Arial Narrow"/>
              <a:cs typeface="Arial Narrow"/>
            </a:endParaRPr>
          </a:p>
          <a:p>
            <a:pPr>
              <a:lnSpc>
                <a:spcPct val="114999"/>
              </a:lnSpc>
              <a:defRPr/>
            </a:pPr>
            <a:r>
              <a:rPr lang="en-US" sz="2400" b="0" i="0" u="none" strike="noStrike" cap="none" spc="0" dirty="0">
                <a:solidFill>
                  <a:schemeClr val="tx1"/>
                </a:solidFill>
                <a:latin typeface="Arial Narrow"/>
                <a:ea typeface="Arial Narrow"/>
                <a:cs typeface="Arial Narrow"/>
              </a:rPr>
              <a:t>Briefly research your thematic focus (e.g., by reading 1-2 introduction papers).</a:t>
            </a:r>
          </a:p>
          <a:p>
            <a:pPr>
              <a:lnSpc>
                <a:spcPct val="114999"/>
              </a:lnSpc>
              <a:defRPr/>
            </a:pPr>
            <a:r>
              <a:rPr lang="en-US" sz="2400" b="0" i="0" u="none" strike="noStrike" cap="none" spc="0" dirty="0">
                <a:solidFill>
                  <a:schemeClr val="tx1"/>
                </a:solidFill>
                <a:latin typeface="Arial Narrow"/>
                <a:ea typeface="Arial Narrow"/>
                <a:cs typeface="Arial Narrow"/>
              </a:rPr>
              <a:t>Based on your thematic focus, identify aspects that could be relevant to your group's project planning (related to methods and/or content).</a:t>
            </a:r>
            <a:endParaRPr lang="de-DE" sz="2400" b="0" i="0" u="none" strike="noStrike" cap="none" spc="0" dirty="0">
              <a:solidFill>
                <a:schemeClr val="tx1"/>
              </a:solidFill>
              <a:latin typeface="Arial Narrow"/>
              <a:ea typeface="Arial Narrow"/>
              <a:cs typeface="Arial Narrow"/>
            </a:endParaRPr>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7" name="Rechteck 12"/>
          <p:cNvSpPr/>
          <p:nvPr/>
        </p:nvSpPr>
        <p:spPr bwMode="auto">
          <a:xfrm>
            <a:off x="-11980" y="1150186"/>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66CD86CD-7767-6DB6-7D05-1A293EC830E4}" type="slidenum">
              <a:rPr lang="de-DE" sz="1600" b="1">
                <a:latin typeface="Arial"/>
                <a:cs typeface="Arial"/>
              </a:rPr>
              <a:t>15</a:t>
            </a:fld>
            <a:endParaRPr lang="de-DE" sz="16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0" y="0"/>
            <a:ext cx="12217399" cy="6863978"/>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5" name="Grafik 13"/>
          <p:cNvPicPr>
            <a:picLocks noChangeAspect="1"/>
          </p:cNvPicPr>
          <p:nvPr/>
        </p:nvPicPr>
        <p:blipFill>
          <a:blip r:embed="rId2"/>
          <a:stretch/>
        </p:blipFill>
        <p:spPr bwMode="auto">
          <a:xfrm>
            <a:off x="10333240" y="6315071"/>
            <a:ext cx="216000" cy="247352"/>
          </a:xfrm>
          <a:prstGeom prst="rect">
            <a:avLst/>
          </a:prstGeom>
        </p:spPr>
      </p:pic>
      <p:sp>
        <p:nvSpPr>
          <p:cNvPr id="6" name="Textplatzhalter 15"/>
          <p:cNvSpPr>
            <a:spLocks noGrp="1"/>
          </p:cNvSpPr>
          <p:nvPr/>
        </p:nvSpPr>
        <p:spPr bwMode="auto">
          <a:xfrm>
            <a:off x="790572" y="2110278"/>
            <a:ext cx="10922000" cy="1246714"/>
          </a:xfrm>
        </p:spPr>
        <p:txBody>
          <a:bodyPr vert="horz" lIns="0" tIns="0" rIns="0" bIns="0" rtlCol="0">
            <a:normAutofit/>
          </a:bodyPr>
          <a:lstStyle>
            <a:lvl1pPr marL="0" indent="0" algn="l" defTabSz="914400">
              <a:lnSpc>
                <a:spcPct val="90000"/>
              </a:lnSpc>
              <a:spcBef>
                <a:spcPts val="997"/>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7"/>
              </a:spcBef>
              <a:buSzPct val="90000"/>
              <a:buFont typeface="Symbol"/>
              <a:buChar char="¾"/>
              <a:defRPr sz="2400">
                <a:solidFill>
                  <a:schemeClr val="tx1"/>
                </a:solidFill>
                <a:latin typeface="Arial Narrow"/>
                <a:ea typeface="+mn-ea"/>
                <a:cs typeface="+mn-cs"/>
              </a:defRPr>
            </a:lvl2pPr>
            <a:lvl3pPr marL="1257297" indent="-342900" algn="l" defTabSz="914400">
              <a:lnSpc>
                <a:spcPct val="90000"/>
              </a:lnSpc>
              <a:spcBef>
                <a:spcPts val="497"/>
              </a:spcBef>
              <a:buSzPct val="90000"/>
              <a:buFont typeface="Symbol"/>
              <a:buChar char="¾"/>
              <a:defRPr sz="2400">
                <a:solidFill>
                  <a:schemeClr val="tx1"/>
                </a:solidFill>
                <a:latin typeface="Arial Narrow"/>
                <a:ea typeface="+mn-ea"/>
                <a:cs typeface="+mn-cs"/>
              </a:defRPr>
            </a:lvl3pPr>
            <a:lvl4pPr marL="1701797" indent="-330197" algn="l" defTabSz="914400">
              <a:lnSpc>
                <a:spcPct val="90000"/>
              </a:lnSpc>
              <a:spcBef>
                <a:spcPts val="497"/>
              </a:spcBef>
              <a:buSzPct val="90000"/>
              <a:buFont typeface="Symbol"/>
              <a:buChar char="¾"/>
              <a:defRPr sz="2400">
                <a:solidFill>
                  <a:schemeClr val="tx1"/>
                </a:solidFill>
                <a:latin typeface="Arial Narrow"/>
                <a:ea typeface="+mn-ea"/>
                <a:cs typeface="+mn-cs"/>
              </a:defRPr>
            </a:lvl4pPr>
            <a:lvl5pPr marL="2158997" indent="-330197" algn="l" defTabSz="914400">
              <a:lnSpc>
                <a:spcPct val="90000"/>
              </a:lnSpc>
              <a:spcBef>
                <a:spcPts val="497"/>
              </a:spcBef>
              <a:buSzPct val="90000"/>
              <a:buFont typeface="Symbol"/>
              <a:buChar char="¾"/>
              <a:defRPr sz="2400">
                <a:solidFill>
                  <a:schemeClr val="tx1"/>
                </a:solidFill>
                <a:latin typeface="Arial Narrow"/>
                <a:ea typeface="+mn-ea"/>
                <a:cs typeface="+mn-cs"/>
              </a:defRPr>
            </a:lvl5pPr>
            <a:lvl6pPr marL="2514597" indent="-228600" algn="l" defTabSz="914400">
              <a:lnSpc>
                <a:spcPct val="90000"/>
              </a:lnSpc>
              <a:spcBef>
                <a:spcPts val="497"/>
              </a:spcBef>
              <a:buFont typeface="Arial"/>
              <a:buChar char="•"/>
              <a:defRPr sz="1800">
                <a:solidFill>
                  <a:schemeClr val="tx1"/>
                </a:solidFill>
                <a:latin typeface="+mn-lt"/>
                <a:ea typeface="+mn-ea"/>
                <a:cs typeface="+mn-cs"/>
              </a:defRPr>
            </a:lvl6pPr>
            <a:lvl7pPr marL="2971800" indent="-228600" algn="l" defTabSz="914400">
              <a:lnSpc>
                <a:spcPct val="90000"/>
              </a:lnSpc>
              <a:spcBef>
                <a:spcPts val="497"/>
              </a:spcBef>
              <a:buFont typeface="Arial"/>
              <a:buChar char="•"/>
              <a:defRPr sz="1800">
                <a:solidFill>
                  <a:schemeClr val="tx1"/>
                </a:solidFill>
                <a:latin typeface="+mn-lt"/>
                <a:ea typeface="+mn-ea"/>
                <a:cs typeface="+mn-cs"/>
              </a:defRPr>
            </a:lvl7pPr>
            <a:lvl8pPr marL="3429000" indent="-228600" algn="l" defTabSz="914400">
              <a:lnSpc>
                <a:spcPct val="90000"/>
              </a:lnSpc>
              <a:spcBef>
                <a:spcPts val="497"/>
              </a:spcBef>
              <a:buFont typeface="Arial"/>
              <a:buChar char="•"/>
              <a:defRPr sz="1800">
                <a:solidFill>
                  <a:schemeClr val="tx1"/>
                </a:solidFill>
                <a:latin typeface="+mn-lt"/>
                <a:ea typeface="+mn-ea"/>
                <a:cs typeface="+mn-cs"/>
              </a:defRPr>
            </a:lvl8pPr>
            <a:lvl9pPr marL="3886200" indent="-228600" algn="l" defTabSz="914400">
              <a:lnSpc>
                <a:spcPct val="90000"/>
              </a:lnSpc>
              <a:spcBef>
                <a:spcPts val="497"/>
              </a:spcBef>
              <a:buFont typeface="Arial"/>
              <a:buChar char="•"/>
              <a:defRPr sz="1800">
                <a:solidFill>
                  <a:schemeClr val="tx1"/>
                </a:solidFill>
                <a:latin typeface="+mn-lt"/>
                <a:ea typeface="+mn-ea"/>
                <a:cs typeface="+mn-cs"/>
              </a:defRPr>
            </a:lvl9pPr>
          </a:lstStyle>
          <a:p>
            <a:pPr algn="l">
              <a:defRPr/>
            </a:pPr>
            <a:r>
              <a:rPr lang="de-DE" sz="3600" b="0" i="0" u="none" strike="noStrike" cap="all" spc="0" dirty="0">
                <a:solidFill>
                  <a:schemeClr val="bg1"/>
                </a:solidFill>
                <a:latin typeface="Arial"/>
                <a:ea typeface="Arial"/>
                <a:cs typeface="Arial"/>
              </a:rPr>
              <a:t>TASK 1A </a:t>
            </a:r>
            <a:r>
              <a:rPr lang="en-US" sz="3600" dirty="0">
                <a:solidFill>
                  <a:schemeClr val="bg1"/>
                </a:solidFill>
                <a:latin typeface="Arial"/>
                <a:ea typeface="Arial"/>
                <a:cs typeface="Arial"/>
              </a:rPr>
              <a:t>–</a:t>
            </a:r>
            <a:r>
              <a:rPr lang="de-DE" sz="3600" b="1" i="0" u="none" strike="noStrike" cap="all" spc="0" dirty="0">
                <a:solidFill>
                  <a:schemeClr val="bg1"/>
                </a:solidFill>
                <a:latin typeface="Arial"/>
                <a:ea typeface="Arial"/>
                <a:cs typeface="Arial"/>
              </a:rPr>
              <a:t> MATERIALS </a:t>
            </a:r>
            <a:endParaRPr sz="3600" b="1" dirty="0">
              <a:solidFill>
                <a:schemeClr val="bg1"/>
              </a:solidFill>
              <a:latin typeface="Arial"/>
              <a:ea typeface="Arial"/>
              <a:cs typeface="Arial"/>
            </a:endParaRPr>
          </a:p>
          <a:p>
            <a:pPr algn="l">
              <a:defRPr/>
            </a:pPr>
            <a:r>
              <a:rPr sz="3600" b="0" dirty="0">
                <a:solidFill>
                  <a:schemeClr val="bg1"/>
                </a:solidFill>
                <a:latin typeface="Arial"/>
                <a:ea typeface="Arial"/>
                <a:cs typeface="Arial"/>
              </a:rPr>
              <a:t>EXEMPLARY </a:t>
            </a:r>
            <a:r>
              <a:rPr lang="en-US" sz="3600" dirty="0">
                <a:solidFill>
                  <a:schemeClr val="bg1"/>
                </a:solidFill>
                <a:latin typeface="Arial"/>
                <a:ea typeface="Arial"/>
                <a:cs typeface="Arial"/>
              </a:rPr>
              <a:t>THEMATIC FOCI</a:t>
            </a:r>
            <a:endParaRPr sz="3600" b="1" dirty="0">
              <a:solidFill>
                <a:schemeClr val="bg1"/>
              </a:solidFill>
              <a:latin typeface="Arial"/>
              <a:ea typeface="Arial"/>
              <a:cs typeface="Arial"/>
            </a:endParaRPr>
          </a:p>
        </p:txBody>
      </p:sp>
      <p:sp>
        <p:nvSpPr>
          <p:cNvPr id="7" name="Rectangle 6"/>
          <p:cNvSpPr/>
          <p:nvPr/>
        </p:nvSpPr>
        <p:spPr bwMode="auto">
          <a:xfrm>
            <a:off x="5027769" y="3648807"/>
            <a:ext cx="6520960" cy="313592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a:p>
        </p:txBody>
      </p:sp>
      <p:sp>
        <p:nvSpPr>
          <p:cNvPr id="8" name="Rectangle 7">
            <a:extLst>
              <a:ext uri="{FF2B5EF4-FFF2-40B4-BE49-F238E27FC236}">
                <a16:creationId xmlns:a16="http://schemas.microsoft.com/office/drawing/2014/main" id="{711DB664-BE49-4833-AD46-85E79140332B}"/>
              </a:ext>
            </a:extLst>
          </p:cNvPr>
          <p:cNvSpPr/>
          <p:nvPr/>
        </p:nvSpPr>
        <p:spPr bwMode="auto">
          <a:xfrm>
            <a:off x="790572" y="3589045"/>
            <a:ext cx="9732165" cy="357790"/>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r>
              <a:rPr lang="en-US" sz="1800" b="0" i="0" u="none" strike="noStrike" cap="none" spc="0" dirty="0">
                <a:solidFill>
                  <a:schemeClr val="bg1"/>
                </a:solidFill>
                <a:latin typeface="+mn-lt"/>
                <a:ea typeface="+mn-ea"/>
                <a:cs typeface="+mn-cs"/>
              </a:rPr>
              <a:t>The following exemplary thematic foci are also listed in the Case Description (page 10).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platzhalter 15"/>
          <p:cNvSpPr>
            <a:spLocks noGrp="1"/>
          </p:cNvSpPr>
          <p:nvPr>
            <p:ph type="body" sz="quarter" idx="11"/>
          </p:nvPr>
        </p:nvSpPr>
        <p:spPr bwMode="auto">
          <a:xfrm>
            <a:off x="634996" y="1988840"/>
            <a:ext cx="10933612" cy="4073075"/>
          </a:xfrm>
        </p:spPr>
        <p:txBody>
          <a:bodyPr vertOverflow="overflow" horzOverflow="clip" vert="horz" wrap="square" lIns="0" tIns="0" rIns="0" bIns="0" numCol="1" spcCol="0" rtlCol="0" fromWordArt="0" anchor="t" anchorCtr="0" forceAA="0" compatLnSpc="0">
            <a:normAutofit fontScale="95000"/>
          </a:bodyPr>
          <a:lstStyle>
            <a:lvl1pPr marL="0" indent="0">
              <a:buNone/>
              <a:defRPr/>
            </a:lvl1pPr>
          </a:lstStyle>
          <a:p>
            <a:pPr>
              <a:lnSpc>
                <a:spcPct val="114999"/>
              </a:lnSpc>
              <a:defRPr/>
            </a:pPr>
            <a:r>
              <a:rPr lang="en-US" sz="2100" b="1" dirty="0">
                <a:ea typeface="Arial Narrow"/>
                <a:cs typeface="Arial Narrow"/>
              </a:rPr>
              <a:t>Focus 1: Reaching the target group of older people</a:t>
            </a:r>
          </a:p>
          <a:p>
            <a:pPr>
              <a:lnSpc>
                <a:spcPct val="114999"/>
              </a:lnSpc>
              <a:defRPr/>
            </a:pPr>
            <a:r>
              <a:rPr lang="en-US" sz="2100" dirty="0">
                <a:ea typeface="Arial Narrow"/>
                <a:cs typeface="Arial Narrow"/>
              </a:rPr>
              <a:t>Physical activity promotion for older people comes with its own set of challenges. In the past, some members of this age group could not be reached (Stadt </a:t>
            </a:r>
            <a:r>
              <a:rPr lang="en-US" sz="2100" dirty="0" err="1">
                <a:ea typeface="Arial Narrow"/>
                <a:cs typeface="Arial Narrow"/>
              </a:rPr>
              <a:t>Amberg</a:t>
            </a:r>
            <a:r>
              <a:rPr lang="en-US" sz="2100" dirty="0">
                <a:ea typeface="Arial Narrow"/>
                <a:cs typeface="Arial Narrow"/>
              </a:rPr>
              <a:t>, undated-d; Strobl, 2020; Strobl, Brew-Sam et al., 2020) e.g., because the offers were considered unappealing, the older people lacked contacts to other seniors and were not socially engaged, or because they suffered from old-age poverty and could not afford to participate in certain offers. In other cases, a limited mobility or movement difficulties of the seniors addressed prevented them from making their way to the venue. Moreover, the reasons for why different seniors suffer from poor health are manifold and need to be considered carefully (see composition of articles, pp. 3-4). </a:t>
            </a:r>
          </a:p>
          <a:p>
            <a:pPr>
              <a:lnSpc>
                <a:spcPct val="114999"/>
              </a:lnSpc>
              <a:defRPr/>
            </a:pPr>
            <a:r>
              <a:rPr lang="en-US" sz="2100" i="1" dirty="0">
                <a:ea typeface="Arial Narrow"/>
                <a:cs typeface="Arial Narrow"/>
              </a:rPr>
              <a:t>When designing and implementing your project, make sure to take into account these target group specific challenges and particularly reflect on how far the interests of the stakeholders you collaborate with align with the older people’s needs. </a:t>
            </a:r>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00E8BDAA-9F6B-C57C-B92F-28A12929F138}" type="slidenum">
              <a:rPr lang="de-DE" sz="1600" b="1">
                <a:latin typeface="Arial"/>
                <a:cs typeface="Arial"/>
              </a:rPr>
              <a:t>17</a:t>
            </a:fld>
            <a:endParaRPr lang="de-DE" sz="1600">
              <a:latin typeface="Arial"/>
              <a:cs typeface="Arial"/>
            </a:endParaRPr>
          </a:p>
        </p:txBody>
      </p:sp>
      <p:sp>
        <p:nvSpPr>
          <p:cNvPr id="13" name="Titel 1">
            <a:extLst>
              <a:ext uri="{FF2B5EF4-FFF2-40B4-BE49-F238E27FC236}">
                <a16:creationId xmlns:a16="http://schemas.microsoft.com/office/drawing/2014/main" id="{9D791609-11B6-4AF5-993A-B37D03A814D8}"/>
              </a:ext>
            </a:extLst>
          </p:cNvPr>
          <p:cNvSpPr>
            <a:spLocks noGrp="1"/>
          </p:cNvSpPr>
          <p:nvPr>
            <p:ph type="title" hasCustomPrompt="1"/>
          </p:nvPr>
        </p:nvSpPr>
        <p:spPr bwMode="auto">
          <a:xfrm>
            <a:off x="634996" y="638184"/>
            <a:ext cx="11294733" cy="848719"/>
          </a:xfrm>
        </p:spPr>
        <p:txBody>
          <a:bodyPr lIns="0" tIns="0" rIns="0" bIns="0" anchor="t">
            <a:noAutofit/>
          </a:bodyPr>
          <a:lstStyle>
            <a:lvl1pPr>
              <a:lnSpc>
                <a:spcPts val="2998"/>
              </a:lnSpc>
              <a:defRPr sz="3000" b="1">
                <a:latin typeface="Arial"/>
                <a:cs typeface="Arial"/>
              </a:defRPr>
            </a:lvl1pPr>
          </a:lstStyle>
          <a:p>
            <a:pPr>
              <a:defRPr/>
            </a:pPr>
            <a:r>
              <a:rPr lang="de-DE" b="0" dirty="0"/>
              <a:t>TASK 1A</a:t>
            </a:r>
            <a:r>
              <a:rPr lang="de-DE" dirty="0"/>
              <a:t>: Materials </a:t>
            </a:r>
            <a:br>
              <a:rPr lang="de-DE" dirty="0"/>
            </a:br>
            <a:r>
              <a:rPr lang="de-DE" b="0" dirty="0"/>
              <a:t>- </a:t>
            </a:r>
            <a:r>
              <a:rPr lang="en-US" b="0" dirty="0"/>
              <a:t>Exemplary thematic focus </a:t>
            </a:r>
            <a:r>
              <a:rPr b="0" dirty="0"/>
              <a:t>(1)</a:t>
            </a:r>
            <a:endParaRPr dirty="0"/>
          </a:p>
        </p:txBody>
      </p:sp>
      <p:sp>
        <p:nvSpPr>
          <p:cNvPr id="14" name="Rechteck 12">
            <a:extLst>
              <a:ext uri="{FF2B5EF4-FFF2-40B4-BE49-F238E27FC236}">
                <a16:creationId xmlns:a16="http://schemas.microsoft.com/office/drawing/2014/main" id="{21630945-EB12-4F00-B1DC-37BE3289C72D}"/>
              </a:ext>
            </a:extLst>
          </p:cNvPr>
          <p:cNvSpPr/>
          <p:nvPr/>
        </p:nvSpPr>
        <p:spPr bwMode="auto">
          <a:xfrm>
            <a:off x="-11980" y="1445515"/>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extLst>
      <p:ext uri="{BB962C8B-B14F-4D97-AF65-F5344CB8AC3E}">
        <p14:creationId xmlns:p14="http://schemas.microsoft.com/office/powerpoint/2010/main" val="288636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platzhalter 15"/>
          <p:cNvSpPr>
            <a:spLocks noGrp="1"/>
          </p:cNvSpPr>
          <p:nvPr>
            <p:ph type="body" sz="quarter" idx="11"/>
          </p:nvPr>
        </p:nvSpPr>
        <p:spPr bwMode="auto">
          <a:xfrm>
            <a:off x="634997" y="2060848"/>
            <a:ext cx="10933612" cy="3713035"/>
          </a:xfrm>
        </p:spPr>
        <p:txBody>
          <a:bodyPr vertOverflow="overflow" horzOverflow="clip" vert="horz" wrap="square" lIns="0" tIns="0" rIns="0" bIns="0" numCol="1" spcCol="0" rtlCol="0" fromWordArt="0" anchor="t" anchorCtr="0" forceAA="0" compatLnSpc="0">
            <a:normAutofit fontScale="95000"/>
          </a:bodyPr>
          <a:lstStyle>
            <a:lvl1pPr marL="0" indent="0">
              <a:buNone/>
              <a:defRPr/>
            </a:lvl1pPr>
          </a:lstStyle>
          <a:p>
            <a:pPr>
              <a:lnSpc>
                <a:spcPct val="114999"/>
              </a:lnSpc>
              <a:defRPr/>
            </a:pPr>
            <a:r>
              <a:rPr lang="en-US" sz="2100" b="1" dirty="0">
                <a:ea typeface="Arial Narrow"/>
                <a:cs typeface="Arial Narrow"/>
              </a:rPr>
              <a:t>Focus 2: Physical activity promotion as a matter of gender</a:t>
            </a:r>
          </a:p>
          <a:p>
            <a:pPr>
              <a:lnSpc>
                <a:spcPct val="114999"/>
              </a:lnSpc>
              <a:defRPr/>
            </a:pPr>
            <a:r>
              <a:rPr lang="en-US" sz="2100" dirty="0">
                <a:ea typeface="Arial Narrow"/>
                <a:cs typeface="Arial Narrow"/>
              </a:rPr>
              <a:t>The way people deal with personal well-being and health issues is largely dependent on their gender. So is their perception of offers for physical activity promotion. In fact, many physical activity offers are unsuccessful in addressing men and hence are predominantly frequented by women. However, older women are anything but free from health impairment and further often hold a lower confidence in their health than men (see composition of articles, pp. 3-4).</a:t>
            </a:r>
          </a:p>
          <a:p>
            <a:pPr>
              <a:lnSpc>
                <a:spcPct val="114999"/>
              </a:lnSpc>
              <a:defRPr/>
            </a:pPr>
            <a:r>
              <a:rPr lang="en-US" sz="2100" i="1" dirty="0">
                <a:ea typeface="Arial Narrow"/>
                <a:cs typeface="Arial Narrow"/>
              </a:rPr>
              <a:t>During your project, put particular emphasis on gender (stereotypes) and gender-sensitive approaches – not only when devising solutions for physical activity promotion for older people, but also during the entire research process, including the collaboration with stakeholders and the implementation of transdisciplinary methods. How can your project appeal to citizens of all gender and contribute to breaking down gender stereotypes and making this a subject of discussion at the same time?</a:t>
            </a:r>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00E8BDAA-9F6B-C57C-B92F-28A12929F138}" type="slidenum">
              <a:rPr lang="de-DE" sz="1600" b="1">
                <a:latin typeface="Arial"/>
                <a:cs typeface="Arial"/>
              </a:rPr>
              <a:t>18</a:t>
            </a:fld>
            <a:endParaRPr lang="de-DE" sz="1600">
              <a:latin typeface="Arial"/>
              <a:cs typeface="Arial"/>
            </a:endParaRPr>
          </a:p>
        </p:txBody>
      </p:sp>
      <p:sp>
        <p:nvSpPr>
          <p:cNvPr id="9" name="Titel 1">
            <a:extLst>
              <a:ext uri="{FF2B5EF4-FFF2-40B4-BE49-F238E27FC236}">
                <a16:creationId xmlns:a16="http://schemas.microsoft.com/office/drawing/2014/main" id="{560A1D5D-E720-46F6-9AB5-F17A06958001}"/>
              </a:ext>
            </a:extLst>
          </p:cNvPr>
          <p:cNvSpPr>
            <a:spLocks noGrp="1"/>
          </p:cNvSpPr>
          <p:nvPr>
            <p:ph type="title" hasCustomPrompt="1"/>
          </p:nvPr>
        </p:nvSpPr>
        <p:spPr bwMode="auto">
          <a:xfrm>
            <a:off x="634996" y="638184"/>
            <a:ext cx="11294733" cy="848719"/>
          </a:xfrm>
        </p:spPr>
        <p:txBody>
          <a:bodyPr lIns="0" tIns="0" rIns="0" bIns="0" anchor="t">
            <a:noAutofit/>
          </a:bodyPr>
          <a:lstStyle>
            <a:lvl1pPr>
              <a:lnSpc>
                <a:spcPts val="2998"/>
              </a:lnSpc>
              <a:defRPr sz="3000" b="1">
                <a:latin typeface="Arial"/>
                <a:cs typeface="Arial"/>
              </a:defRPr>
            </a:lvl1pPr>
          </a:lstStyle>
          <a:p>
            <a:pPr>
              <a:defRPr/>
            </a:pPr>
            <a:r>
              <a:rPr lang="de-DE" b="0" dirty="0"/>
              <a:t>TASK 1A</a:t>
            </a:r>
            <a:r>
              <a:rPr lang="de-DE" dirty="0"/>
              <a:t>: Materials </a:t>
            </a:r>
            <a:br>
              <a:rPr lang="de-DE" dirty="0"/>
            </a:br>
            <a:r>
              <a:rPr lang="de-DE" b="0" dirty="0"/>
              <a:t>- </a:t>
            </a:r>
            <a:r>
              <a:rPr lang="en-US" b="0" dirty="0"/>
              <a:t>Exemplary thematic focus </a:t>
            </a:r>
            <a:r>
              <a:rPr b="0" dirty="0"/>
              <a:t>(</a:t>
            </a:r>
            <a:r>
              <a:rPr lang="en-US" b="0" dirty="0"/>
              <a:t>2</a:t>
            </a:r>
            <a:r>
              <a:rPr b="0" dirty="0"/>
              <a:t>)</a:t>
            </a:r>
            <a:endParaRPr dirty="0"/>
          </a:p>
        </p:txBody>
      </p:sp>
      <p:sp>
        <p:nvSpPr>
          <p:cNvPr id="10" name="Rechteck 12">
            <a:extLst>
              <a:ext uri="{FF2B5EF4-FFF2-40B4-BE49-F238E27FC236}">
                <a16:creationId xmlns:a16="http://schemas.microsoft.com/office/drawing/2014/main" id="{D1B05CDC-1033-4838-AD90-24BC7B8F761B}"/>
              </a:ext>
            </a:extLst>
          </p:cNvPr>
          <p:cNvSpPr/>
          <p:nvPr/>
        </p:nvSpPr>
        <p:spPr bwMode="auto">
          <a:xfrm>
            <a:off x="-11980" y="1445515"/>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extLst>
      <p:ext uri="{BB962C8B-B14F-4D97-AF65-F5344CB8AC3E}">
        <p14:creationId xmlns:p14="http://schemas.microsoft.com/office/powerpoint/2010/main" val="1943633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platzhalter 15"/>
          <p:cNvSpPr>
            <a:spLocks noGrp="1"/>
          </p:cNvSpPr>
          <p:nvPr>
            <p:ph type="body" sz="quarter" idx="11"/>
          </p:nvPr>
        </p:nvSpPr>
        <p:spPr bwMode="auto">
          <a:xfrm>
            <a:off x="634996" y="2161179"/>
            <a:ext cx="10789594" cy="3352995"/>
          </a:xfrm>
        </p:spPr>
        <p:txBody>
          <a:bodyPr vertOverflow="overflow" horzOverflow="clip" vert="horz" wrap="square" lIns="0" tIns="0" rIns="0" bIns="0" numCol="1" spcCol="0" rtlCol="0" fromWordArt="0" anchor="t" anchorCtr="0" forceAA="0" compatLnSpc="0">
            <a:normAutofit fontScale="95000"/>
          </a:bodyPr>
          <a:lstStyle>
            <a:lvl1pPr marL="0" indent="0">
              <a:buNone/>
              <a:defRPr/>
            </a:lvl1pPr>
          </a:lstStyle>
          <a:p>
            <a:pPr>
              <a:lnSpc>
                <a:spcPct val="114999"/>
              </a:lnSpc>
              <a:defRPr/>
            </a:pPr>
            <a:r>
              <a:rPr lang="en-US" sz="2100" b="1" dirty="0">
                <a:ea typeface="Arial Narrow"/>
                <a:cs typeface="Arial Narrow"/>
              </a:rPr>
              <a:t>Focus 3: Physical activity promotion as an inter-generational endeavor</a:t>
            </a:r>
          </a:p>
          <a:p>
            <a:pPr>
              <a:lnSpc>
                <a:spcPct val="114999"/>
              </a:lnSpc>
              <a:defRPr/>
            </a:pPr>
            <a:r>
              <a:rPr lang="en-US" sz="2100" dirty="0">
                <a:ea typeface="Arial Narrow"/>
                <a:cs typeface="Arial Narrow"/>
              </a:rPr>
              <a:t>Which key experiences, influential factors, and turning points are there in life that affect how we value sports at a given point and to what extent we include physical exercise in our everyday life? One’s sports biography doesn’t start in old age. In fact, exercise habits in older age also depend on which role sports played during one’s childhood and youth (</a:t>
            </a:r>
            <a:r>
              <a:rPr lang="en-US" sz="2100" dirty="0" err="1">
                <a:ea typeface="Arial Narrow"/>
                <a:cs typeface="Arial Narrow"/>
              </a:rPr>
              <a:t>Hirvensalo</a:t>
            </a:r>
            <a:r>
              <a:rPr lang="en-US" sz="2100" dirty="0">
                <a:ea typeface="Arial Narrow"/>
                <a:cs typeface="Arial Narrow"/>
              </a:rPr>
              <a:t> &amp; </a:t>
            </a:r>
            <a:r>
              <a:rPr lang="en-US" sz="2100" dirty="0" err="1">
                <a:ea typeface="Arial Narrow"/>
                <a:cs typeface="Arial Narrow"/>
              </a:rPr>
              <a:t>Lintunen</a:t>
            </a:r>
            <a:r>
              <a:rPr lang="en-US" sz="2100" dirty="0">
                <a:ea typeface="Arial Narrow"/>
                <a:cs typeface="Arial Narrow"/>
              </a:rPr>
              <a:t>, 2011). Young people hence represent an important target group when aiming to promote physical activity among older people in the long-term (</a:t>
            </a:r>
            <a:r>
              <a:rPr lang="en-US" sz="2100" dirty="0" err="1">
                <a:ea typeface="Arial Narrow"/>
                <a:cs typeface="Arial Narrow"/>
              </a:rPr>
              <a:t>Hirvensalo</a:t>
            </a:r>
            <a:r>
              <a:rPr lang="en-US" sz="2100" dirty="0">
                <a:ea typeface="Arial Narrow"/>
                <a:cs typeface="Arial Narrow"/>
              </a:rPr>
              <a:t> &amp; </a:t>
            </a:r>
            <a:r>
              <a:rPr lang="en-US" sz="2100" dirty="0" err="1">
                <a:ea typeface="Arial Narrow"/>
                <a:cs typeface="Arial Narrow"/>
              </a:rPr>
              <a:t>Lintunen</a:t>
            </a:r>
            <a:r>
              <a:rPr lang="en-US" sz="2100" dirty="0">
                <a:ea typeface="Arial Narrow"/>
                <a:cs typeface="Arial Narrow"/>
              </a:rPr>
              <a:t>, 2011). At the same time, young people often find it difficult to relate to and empathize with older people’s needs and difficulties. </a:t>
            </a:r>
          </a:p>
          <a:p>
            <a:pPr>
              <a:lnSpc>
                <a:spcPct val="114999"/>
              </a:lnSpc>
              <a:defRPr/>
            </a:pPr>
            <a:r>
              <a:rPr lang="en-US" sz="2100" i="1" dirty="0">
                <a:ea typeface="Arial Narrow"/>
                <a:cs typeface="Arial Narrow"/>
              </a:rPr>
              <a:t>During your project, focus on actively addressing and involving younger people and making this a true inter-generational undertaking. </a:t>
            </a:r>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00E8BDAA-9F6B-C57C-B92F-28A12929F138}" type="slidenum">
              <a:rPr lang="de-DE" sz="1600" b="1">
                <a:latin typeface="Arial"/>
                <a:cs typeface="Arial"/>
              </a:rPr>
              <a:t>19</a:t>
            </a:fld>
            <a:endParaRPr lang="de-DE" sz="1600">
              <a:latin typeface="Arial"/>
              <a:cs typeface="Arial"/>
            </a:endParaRPr>
          </a:p>
        </p:txBody>
      </p:sp>
      <p:sp>
        <p:nvSpPr>
          <p:cNvPr id="9" name="Titel 1">
            <a:extLst>
              <a:ext uri="{FF2B5EF4-FFF2-40B4-BE49-F238E27FC236}">
                <a16:creationId xmlns:a16="http://schemas.microsoft.com/office/drawing/2014/main" id="{EB082730-6882-46BE-92A9-AA92377E1127}"/>
              </a:ext>
            </a:extLst>
          </p:cNvPr>
          <p:cNvSpPr>
            <a:spLocks noGrp="1"/>
          </p:cNvSpPr>
          <p:nvPr>
            <p:ph type="title" hasCustomPrompt="1"/>
          </p:nvPr>
        </p:nvSpPr>
        <p:spPr bwMode="auto">
          <a:xfrm>
            <a:off x="634996" y="638184"/>
            <a:ext cx="11294733" cy="848719"/>
          </a:xfrm>
        </p:spPr>
        <p:txBody>
          <a:bodyPr lIns="0" tIns="0" rIns="0" bIns="0" anchor="t">
            <a:noAutofit/>
          </a:bodyPr>
          <a:lstStyle>
            <a:lvl1pPr>
              <a:lnSpc>
                <a:spcPts val="2998"/>
              </a:lnSpc>
              <a:defRPr sz="3000" b="1">
                <a:latin typeface="Arial"/>
                <a:cs typeface="Arial"/>
              </a:defRPr>
            </a:lvl1pPr>
          </a:lstStyle>
          <a:p>
            <a:pPr>
              <a:defRPr/>
            </a:pPr>
            <a:r>
              <a:rPr lang="de-DE" b="0" dirty="0"/>
              <a:t>TASK 1A</a:t>
            </a:r>
            <a:r>
              <a:rPr lang="de-DE" dirty="0"/>
              <a:t>: Materials </a:t>
            </a:r>
            <a:br>
              <a:rPr lang="de-DE" dirty="0"/>
            </a:br>
            <a:r>
              <a:rPr lang="de-DE" b="0" dirty="0"/>
              <a:t>- </a:t>
            </a:r>
            <a:r>
              <a:rPr lang="en-US" b="0" dirty="0"/>
              <a:t>Exemplary thematic focus </a:t>
            </a:r>
            <a:r>
              <a:rPr b="0" dirty="0"/>
              <a:t>(</a:t>
            </a:r>
            <a:r>
              <a:rPr lang="en-US" b="0" dirty="0"/>
              <a:t>3</a:t>
            </a:r>
            <a:r>
              <a:rPr b="0" dirty="0"/>
              <a:t>)</a:t>
            </a:r>
            <a:endParaRPr dirty="0"/>
          </a:p>
        </p:txBody>
      </p:sp>
      <p:sp>
        <p:nvSpPr>
          <p:cNvPr id="10" name="Rechteck 12">
            <a:extLst>
              <a:ext uri="{FF2B5EF4-FFF2-40B4-BE49-F238E27FC236}">
                <a16:creationId xmlns:a16="http://schemas.microsoft.com/office/drawing/2014/main" id="{717012F4-6999-43FD-9B25-DAEF7C3A3FB6}"/>
              </a:ext>
            </a:extLst>
          </p:cNvPr>
          <p:cNvSpPr/>
          <p:nvPr/>
        </p:nvSpPr>
        <p:spPr bwMode="auto">
          <a:xfrm>
            <a:off x="-11980" y="1445515"/>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extLst>
      <p:ext uri="{BB962C8B-B14F-4D97-AF65-F5344CB8AC3E}">
        <p14:creationId xmlns:p14="http://schemas.microsoft.com/office/powerpoint/2010/main" val="372734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9" y="638188"/>
            <a:ext cx="10921999" cy="1325562"/>
          </a:xfrm>
        </p:spPr>
        <p:txBody>
          <a:bodyPr lIns="0" tIns="0" rIns="0" bIns="0" anchor="t">
            <a:noAutofit/>
          </a:bodyPr>
          <a:lstStyle>
            <a:lvl1pPr>
              <a:lnSpc>
                <a:spcPts val="2999"/>
              </a:lnSpc>
              <a:defRPr sz="3000" b="1">
                <a:latin typeface="Arial"/>
                <a:cs typeface="Arial"/>
              </a:defRPr>
            </a:lvl1pPr>
          </a:lstStyle>
          <a:p>
            <a:pPr>
              <a:defRPr/>
            </a:pPr>
            <a:r>
              <a:t>CONTENT</a:t>
            </a:r>
          </a:p>
        </p:txBody>
      </p:sp>
      <p:sp>
        <p:nvSpPr>
          <p:cNvPr id="5" name="Textplatzhalter 15"/>
          <p:cNvSpPr>
            <a:spLocks noGrp="1"/>
          </p:cNvSpPr>
          <p:nvPr>
            <p:ph type="body" sz="quarter" idx="11"/>
          </p:nvPr>
        </p:nvSpPr>
        <p:spPr bwMode="auto">
          <a:xfrm>
            <a:off x="943041" y="1624617"/>
            <a:ext cx="11026594" cy="4532586"/>
          </a:xfrm>
        </p:spPr>
        <p:txBody>
          <a:bodyPr vertOverflow="overflow" horzOverflow="clip" vert="horz" wrap="square" lIns="0" tIns="0" rIns="0" bIns="0" numCol="1" spcCol="0" rtlCol="0" fromWordArt="0" anchor="t" anchorCtr="0" forceAA="0" compatLnSpc="0">
            <a:normAutofit lnSpcReduction="10000"/>
          </a:bodyPr>
          <a:lstStyle>
            <a:lvl1pPr marL="0" indent="0">
              <a:buNone/>
              <a:defRPr/>
            </a:lvl1pPr>
          </a:lstStyle>
          <a:p>
            <a:pPr marL="0" indent="0">
              <a:lnSpc>
                <a:spcPct val="114999"/>
              </a:lnSpc>
              <a:buFont typeface="Arial"/>
              <a:buNone/>
              <a:defRPr/>
            </a:pPr>
            <a:r>
              <a:rPr lang="de-DE" sz="2400" b="0" i="0" u="none" strike="noStrike" cap="none" spc="0" dirty="0">
                <a:solidFill>
                  <a:schemeClr val="tx1"/>
                </a:solidFill>
                <a:latin typeface="Arial Narrow"/>
                <a:ea typeface="+mn-ea"/>
                <a:cs typeface="+mn-cs"/>
              </a:rPr>
              <a:t>1. Learning </a:t>
            </a:r>
            <a:r>
              <a:rPr lang="de-DE" sz="2400" b="0" i="0" u="none" strike="noStrike" cap="none" spc="0" dirty="0" err="1">
                <a:solidFill>
                  <a:schemeClr val="tx1"/>
                </a:solidFill>
                <a:latin typeface="Arial Narrow"/>
                <a:ea typeface="+mn-ea"/>
                <a:cs typeface="+mn-cs"/>
              </a:rPr>
              <a:t>objectives</a:t>
            </a:r>
            <a:r>
              <a:rPr lang="de-DE" sz="2400" b="0" i="0" u="none" strike="noStrike" cap="none" spc="0" dirty="0">
                <a:solidFill>
                  <a:schemeClr val="tx1"/>
                </a:solidFill>
                <a:latin typeface="Arial Narrow"/>
                <a:ea typeface="+mn-ea"/>
                <a:cs typeface="+mn-cs"/>
              </a:rPr>
              <a:t> </a:t>
            </a:r>
            <a:r>
              <a:rPr lang="de-DE" sz="2400" b="0" i="0" u="none" strike="noStrike" cap="none" spc="0" dirty="0" err="1">
                <a:solidFill>
                  <a:schemeClr val="tx1"/>
                </a:solidFill>
                <a:latin typeface="Arial Narrow"/>
                <a:ea typeface="+mn-ea"/>
                <a:cs typeface="+mn-cs"/>
              </a:rPr>
              <a:t>of</a:t>
            </a:r>
            <a:r>
              <a:rPr lang="de-DE" sz="2400" b="0" i="0" u="none" strike="noStrike" cap="none" spc="0" dirty="0">
                <a:solidFill>
                  <a:schemeClr val="tx1"/>
                </a:solidFill>
                <a:latin typeface="Arial Narrow"/>
                <a:ea typeface="+mn-ea"/>
                <a:cs typeface="+mn-cs"/>
              </a:rPr>
              <a:t> </a:t>
            </a:r>
            <a:r>
              <a:rPr lang="de-DE" sz="2400" b="0" i="0" u="none" strike="noStrike" cap="none" spc="0" dirty="0" err="1">
                <a:solidFill>
                  <a:schemeClr val="tx1"/>
                </a:solidFill>
                <a:latin typeface="Arial Narrow"/>
                <a:ea typeface="+mn-ea"/>
                <a:cs typeface="+mn-cs"/>
              </a:rPr>
              <a:t>the</a:t>
            </a:r>
            <a:r>
              <a:rPr lang="de-DE" sz="2400" b="0" i="0" u="none" strike="noStrike" cap="none" spc="0" dirty="0">
                <a:solidFill>
                  <a:schemeClr val="tx1"/>
                </a:solidFill>
                <a:latin typeface="Arial Narrow"/>
                <a:ea typeface="+mn-ea"/>
                <a:cs typeface="+mn-cs"/>
              </a:rPr>
              <a:t> </a:t>
            </a:r>
            <a:r>
              <a:rPr lang="de-DE" sz="2400" b="0" i="0" u="none" strike="noStrike" cap="none" spc="0" dirty="0" err="1">
                <a:solidFill>
                  <a:schemeClr val="tx1"/>
                </a:solidFill>
                <a:latin typeface="Arial Narrow"/>
                <a:ea typeface="+mn-ea"/>
                <a:cs typeface="+mn-cs"/>
              </a:rPr>
              <a:t>transdisciplinary</a:t>
            </a:r>
            <a:r>
              <a:rPr lang="de-DE" sz="2400" b="0" i="0" u="none" strike="noStrike" cap="none" spc="0" dirty="0">
                <a:solidFill>
                  <a:schemeClr val="tx1"/>
                </a:solidFill>
                <a:latin typeface="Arial Narrow"/>
                <a:ea typeface="+mn-ea"/>
                <a:cs typeface="+mn-cs"/>
              </a:rPr>
              <a:t> </a:t>
            </a:r>
            <a:r>
              <a:rPr lang="de-DE" sz="2400" b="0" i="0" u="none" strike="noStrike" cap="none" spc="0" dirty="0" err="1">
                <a:solidFill>
                  <a:schemeClr val="tx1"/>
                </a:solidFill>
                <a:latin typeface="Arial Narrow"/>
                <a:ea typeface="+mn-ea"/>
                <a:cs typeface="+mn-cs"/>
              </a:rPr>
              <a:t>case</a:t>
            </a:r>
            <a:r>
              <a:rPr lang="de-DE" sz="2400" b="0" i="0" u="none" strike="noStrike" cap="none" spc="0" dirty="0">
                <a:solidFill>
                  <a:schemeClr val="tx1"/>
                </a:solidFill>
                <a:latin typeface="Arial Narrow"/>
                <a:ea typeface="+mn-ea"/>
                <a:cs typeface="+mn-cs"/>
              </a:rPr>
              <a:t> </a:t>
            </a:r>
            <a:r>
              <a:rPr lang="de-DE" sz="2400" b="0" i="0" u="none" strike="noStrike" cap="none" spc="0" dirty="0" err="1">
                <a:solidFill>
                  <a:schemeClr val="tx1"/>
                </a:solidFill>
                <a:latin typeface="Arial Narrow"/>
                <a:ea typeface="+mn-ea"/>
                <a:cs typeface="+mn-cs"/>
              </a:rPr>
              <a:t>study</a:t>
            </a:r>
            <a:endParaRPr sz="2400" dirty="0"/>
          </a:p>
          <a:p>
            <a:pPr marL="0" indent="0">
              <a:lnSpc>
                <a:spcPct val="114999"/>
              </a:lnSpc>
              <a:buFont typeface="Arial"/>
              <a:buNone/>
              <a:defRPr/>
            </a:pPr>
            <a:r>
              <a:rPr lang="de-DE" sz="2400" b="0" i="0" u="none" strike="noStrike" cap="none" spc="0" dirty="0">
                <a:solidFill>
                  <a:schemeClr val="tx1"/>
                </a:solidFill>
                <a:latin typeface="Arial Narrow"/>
                <a:ea typeface="+mn-ea"/>
                <a:cs typeface="+mn-cs"/>
              </a:rPr>
              <a:t>2. </a:t>
            </a:r>
            <a:r>
              <a:rPr lang="de-DE" sz="2400" b="0" i="0" u="none" strike="noStrike" cap="none" spc="0" dirty="0" err="1">
                <a:solidFill>
                  <a:schemeClr val="tx1"/>
                </a:solidFill>
                <a:latin typeface="Arial Narrow"/>
                <a:ea typeface="+mn-ea"/>
                <a:cs typeface="+mn-cs"/>
              </a:rPr>
              <a:t>Physical</a:t>
            </a:r>
            <a:r>
              <a:rPr lang="de-DE" sz="2400" b="0" i="0" u="none" strike="noStrike" cap="none" spc="0" dirty="0">
                <a:solidFill>
                  <a:schemeClr val="tx1"/>
                </a:solidFill>
                <a:latin typeface="Arial Narrow"/>
                <a:ea typeface="+mn-ea"/>
                <a:cs typeface="+mn-cs"/>
              </a:rPr>
              <a:t> </a:t>
            </a:r>
            <a:r>
              <a:rPr lang="de-DE" sz="2400" b="0" i="0" u="none" strike="noStrike" cap="none" spc="0" dirty="0" err="1">
                <a:solidFill>
                  <a:schemeClr val="tx1"/>
                </a:solidFill>
                <a:latin typeface="Arial Narrow"/>
                <a:ea typeface="+mn-ea"/>
                <a:cs typeface="+mn-cs"/>
              </a:rPr>
              <a:t>activity</a:t>
            </a:r>
            <a:r>
              <a:rPr lang="de-DE" sz="2400" b="0" i="0" u="none" strike="noStrike" cap="none" spc="0" dirty="0">
                <a:solidFill>
                  <a:schemeClr val="tx1"/>
                </a:solidFill>
                <a:latin typeface="Arial Narrow"/>
                <a:ea typeface="+mn-ea"/>
                <a:cs typeface="+mn-cs"/>
              </a:rPr>
              <a:t> </a:t>
            </a:r>
            <a:r>
              <a:rPr lang="de-DE" sz="2400" b="0" i="0" u="none" strike="noStrike" cap="none" spc="0" dirty="0" err="1">
                <a:solidFill>
                  <a:schemeClr val="tx1"/>
                </a:solidFill>
                <a:latin typeface="Arial Narrow"/>
                <a:ea typeface="+mn-ea"/>
                <a:cs typeface="+mn-cs"/>
              </a:rPr>
              <a:t>for</a:t>
            </a:r>
            <a:r>
              <a:rPr lang="de-DE" sz="2400" b="0" i="0" u="none" strike="noStrike" cap="none" spc="0" dirty="0">
                <a:solidFill>
                  <a:schemeClr val="tx1"/>
                </a:solidFill>
                <a:latin typeface="Arial Narrow"/>
                <a:ea typeface="+mn-ea"/>
                <a:cs typeface="+mn-cs"/>
              </a:rPr>
              <a:t> </a:t>
            </a:r>
            <a:r>
              <a:rPr lang="de-DE" sz="2400" b="0" i="0" u="none" strike="noStrike" cap="none" spc="0" dirty="0" err="1">
                <a:solidFill>
                  <a:schemeClr val="tx1"/>
                </a:solidFill>
                <a:latin typeface="Arial Narrow"/>
                <a:ea typeface="+mn-ea"/>
                <a:cs typeface="+mn-cs"/>
              </a:rPr>
              <a:t>older</a:t>
            </a:r>
            <a:r>
              <a:rPr lang="de-DE" sz="2400" b="0" i="0" u="none" strike="noStrike" cap="none" spc="0" dirty="0">
                <a:solidFill>
                  <a:schemeClr val="tx1"/>
                </a:solidFill>
                <a:latin typeface="Arial Narrow"/>
                <a:ea typeface="+mn-ea"/>
                <a:cs typeface="+mn-cs"/>
              </a:rPr>
              <a:t> </a:t>
            </a:r>
            <a:r>
              <a:rPr lang="de-DE" sz="2400" b="0" i="0" u="none" strike="noStrike" cap="none" spc="0" dirty="0" err="1">
                <a:solidFill>
                  <a:schemeClr val="tx1"/>
                </a:solidFill>
                <a:latin typeface="Arial Narrow"/>
                <a:ea typeface="+mn-ea"/>
                <a:cs typeface="+mn-cs"/>
              </a:rPr>
              <a:t>people</a:t>
            </a:r>
            <a:endParaRPr lang="de-DE" sz="2400" b="0" i="0" u="none" strike="noStrike" cap="none" spc="0" dirty="0">
              <a:solidFill>
                <a:schemeClr val="tx1"/>
              </a:solidFill>
              <a:latin typeface="Arial Narrow"/>
              <a:ea typeface="+mn-ea"/>
              <a:cs typeface="+mn-cs"/>
            </a:endParaRPr>
          </a:p>
          <a:p>
            <a:pPr marL="0" indent="0">
              <a:lnSpc>
                <a:spcPct val="114999"/>
              </a:lnSpc>
              <a:buFont typeface="Arial"/>
              <a:buNone/>
              <a:defRPr/>
            </a:pPr>
            <a:r>
              <a:rPr lang="de-DE" dirty="0"/>
              <a:t>3. </a:t>
            </a:r>
            <a:r>
              <a:rPr lang="de-DE" dirty="0" err="1"/>
              <a:t>Transdisciplinary</a:t>
            </a:r>
            <a:r>
              <a:rPr lang="de-DE" dirty="0"/>
              <a:t> </a:t>
            </a:r>
            <a:r>
              <a:rPr lang="de-DE" dirty="0" err="1"/>
              <a:t>research</a:t>
            </a:r>
            <a:endParaRPr lang="de-DE" dirty="0"/>
          </a:p>
          <a:p>
            <a:pPr marL="0" indent="0">
              <a:lnSpc>
                <a:spcPct val="114999"/>
              </a:lnSpc>
              <a:buFont typeface="Arial"/>
              <a:buNone/>
              <a:defRPr/>
            </a:pPr>
            <a:r>
              <a:rPr lang="de-DE" dirty="0"/>
              <a:t>4</a:t>
            </a:r>
            <a:r>
              <a:rPr lang="de-DE" sz="2400" b="0" i="0" u="none" strike="noStrike" cap="none" spc="0" dirty="0">
                <a:solidFill>
                  <a:schemeClr val="tx1"/>
                </a:solidFill>
                <a:latin typeface="Arial Narrow"/>
                <a:ea typeface="+mn-ea"/>
                <a:cs typeface="+mn-cs"/>
              </a:rPr>
              <a:t>. Case Study </a:t>
            </a:r>
            <a:r>
              <a:rPr lang="de-DE" sz="2400" b="0" i="0" u="none" strike="noStrike" cap="none" spc="0" dirty="0" err="1">
                <a:solidFill>
                  <a:schemeClr val="tx1"/>
                </a:solidFill>
                <a:latin typeface="Arial Narrow"/>
                <a:ea typeface="+mn-ea"/>
                <a:cs typeface="+mn-cs"/>
              </a:rPr>
              <a:t>structure</a:t>
            </a:r>
            <a:r>
              <a:rPr lang="de-DE" sz="2400" b="0" i="0" u="none" strike="noStrike" cap="none" spc="0" dirty="0">
                <a:solidFill>
                  <a:schemeClr val="tx1"/>
                </a:solidFill>
                <a:latin typeface="Arial Narrow"/>
                <a:ea typeface="+mn-ea"/>
                <a:cs typeface="+mn-cs"/>
              </a:rPr>
              <a:t> and </a:t>
            </a:r>
            <a:r>
              <a:rPr lang="de-DE" sz="2400" b="0" i="0" u="none" strike="noStrike" cap="none" spc="0" dirty="0" err="1">
                <a:solidFill>
                  <a:schemeClr val="tx1"/>
                </a:solidFill>
                <a:latin typeface="Arial Narrow"/>
                <a:ea typeface="+mn-ea"/>
                <a:cs typeface="+mn-cs"/>
              </a:rPr>
              <a:t>agenda</a:t>
            </a:r>
            <a:endParaRPr sz="2400" dirty="0"/>
          </a:p>
          <a:p>
            <a:pPr marL="0" indent="0">
              <a:lnSpc>
                <a:spcPct val="114999"/>
              </a:lnSpc>
              <a:buFont typeface="Arial"/>
              <a:buNone/>
              <a:defRPr/>
            </a:pPr>
            <a:r>
              <a:rPr lang="de-DE" dirty="0"/>
              <a:t>5</a:t>
            </a:r>
            <a:r>
              <a:rPr lang="de-DE" sz="2400" b="0" i="0" u="none" strike="noStrike" cap="none" spc="0" dirty="0">
                <a:solidFill>
                  <a:schemeClr val="tx1"/>
                </a:solidFill>
                <a:latin typeface="Arial Narrow"/>
                <a:ea typeface="+mn-ea"/>
                <a:cs typeface="+mn-cs"/>
              </a:rPr>
              <a:t>. Task 0 - Group </a:t>
            </a:r>
            <a:r>
              <a:rPr lang="de-DE" sz="2400" b="0" i="0" u="none" strike="noStrike" cap="none" spc="0" dirty="0" err="1">
                <a:solidFill>
                  <a:schemeClr val="tx1"/>
                </a:solidFill>
                <a:latin typeface="Arial Narrow"/>
                <a:ea typeface="+mn-ea"/>
                <a:cs typeface="+mn-cs"/>
              </a:rPr>
              <a:t>organization</a:t>
            </a:r>
            <a:endParaRPr sz="2400" dirty="0"/>
          </a:p>
          <a:p>
            <a:pPr marL="0" indent="0">
              <a:lnSpc>
                <a:spcPct val="114999"/>
              </a:lnSpc>
              <a:buFont typeface="Arial"/>
              <a:buNone/>
              <a:defRPr/>
            </a:pPr>
            <a:r>
              <a:rPr lang="de-DE" sz="2400" b="0" i="0" u="none" strike="noStrike" cap="none" spc="0" dirty="0">
                <a:solidFill>
                  <a:schemeClr val="tx1"/>
                </a:solidFill>
                <a:latin typeface="Arial Narrow"/>
                <a:ea typeface="+mn-ea"/>
                <a:cs typeface="+mn-cs"/>
              </a:rPr>
              <a:t>	5.1 Materials</a:t>
            </a:r>
            <a:endParaRPr sz="2400" dirty="0"/>
          </a:p>
          <a:p>
            <a:pPr marL="0" indent="0">
              <a:lnSpc>
                <a:spcPct val="114999"/>
              </a:lnSpc>
              <a:buFont typeface="Arial"/>
              <a:buNone/>
              <a:defRPr/>
            </a:pPr>
            <a:r>
              <a:rPr lang="de-DE" dirty="0"/>
              <a:t>6</a:t>
            </a:r>
            <a:r>
              <a:rPr lang="de-DE" sz="2400" b="0" i="0" u="none" strike="noStrike" cap="none" spc="0" dirty="0">
                <a:solidFill>
                  <a:schemeClr val="tx1"/>
                </a:solidFill>
                <a:latin typeface="Arial Narrow"/>
                <a:ea typeface="+mn-ea"/>
                <a:cs typeface="+mn-cs"/>
              </a:rPr>
              <a:t>. Task 1 - Development </a:t>
            </a:r>
            <a:r>
              <a:rPr lang="de-DE" sz="2400" b="0" i="0" u="none" strike="noStrike" cap="none" spc="0" dirty="0" err="1">
                <a:solidFill>
                  <a:schemeClr val="tx1"/>
                </a:solidFill>
                <a:latin typeface="Arial Narrow"/>
                <a:ea typeface="+mn-ea"/>
                <a:cs typeface="+mn-cs"/>
              </a:rPr>
              <a:t>of</a:t>
            </a:r>
            <a:r>
              <a:rPr lang="de-DE" sz="2400" b="0" i="0" u="none" strike="noStrike" cap="none" spc="0" dirty="0">
                <a:solidFill>
                  <a:schemeClr val="tx1"/>
                </a:solidFill>
                <a:latin typeface="Arial Narrow"/>
                <a:ea typeface="+mn-ea"/>
                <a:cs typeface="+mn-cs"/>
              </a:rPr>
              <a:t> </a:t>
            </a:r>
            <a:r>
              <a:rPr lang="de-DE" sz="2400" b="0" i="0" u="none" strike="noStrike" cap="none" spc="0" dirty="0" err="1">
                <a:solidFill>
                  <a:schemeClr val="tx1"/>
                </a:solidFill>
                <a:latin typeface="Arial Narrow"/>
                <a:ea typeface="+mn-ea"/>
                <a:cs typeface="+mn-cs"/>
              </a:rPr>
              <a:t>the</a:t>
            </a:r>
            <a:r>
              <a:rPr lang="de-DE" sz="2400" b="0" i="0" u="none" strike="noStrike" cap="none" spc="0" dirty="0">
                <a:solidFill>
                  <a:schemeClr val="tx1"/>
                </a:solidFill>
                <a:latin typeface="Arial Narrow"/>
                <a:ea typeface="+mn-ea"/>
                <a:cs typeface="+mn-cs"/>
              </a:rPr>
              <a:t> TD Project</a:t>
            </a:r>
            <a:endParaRPr sz="2400" dirty="0"/>
          </a:p>
          <a:p>
            <a:pPr marL="0" indent="0">
              <a:lnSpc>
                <a:spcPct val="114999"/>
              </a:lnSpc>
              <a:buFont typeface="Arial"/>
              <a:buNone/>
              <a:defRPr/>
            </a:pPr>
            <a:r>
              <a:rPr lang="de-DE" sz="2400" b="0" i="0" u="none" strike="noStrike" cap="none" spc="0" dirty="0">
                <a:solidFill>
                  <a:schemeClr val="tx1"/>
                </a:solidFill>
                <a:latin typeface="Arial Narrow"/>
                <a:ea typeface="+mn-ea"/>
                <a:cs typeface="+mn-cs"/>
              </a:rPr>
              <a:t>	6.1 Materials </a:t>
            </a:r>
            <a:endParaRPr sz="2400" dirty="0"/>
          </a:p>
          <a:p>
            <a:pPr>
              <a:lnSpc>
                <a:spcPct val="114999"/>
              </a:lnSpc>
              <a:defRPr/>
            </a:pPr>
            <a:r>
              <a:rPr lang="de-DE" dirty="0"/>
              <a:t>7</a:t>
            </a:r>
            <a:r>
              <a:rPr lang="de-DE" sz="2400" b="0" i="0" u="none" strike="noStrike" cap="none" spc="0" dirty="0">
                <a:solidFill>
                  <a:schemeClr val="tx1"/>
                </a:solidFill>
                <a:latin typeface="Arial Narrow"/>
                <a:ea typeface="+mn-ea"/>
                <a:cs typeface="+mn-cs"/>
              </a:rPr>
              <a:t>. Task 2 - </a:t>
            </a:r>
            <a:r>
              <a:rPr lang="de-DE" sz="2400" b="0" i="0" u="none" strike="noStrike" cap="none" spc="0" dirty="0" err="1">
                <a:solidFill>
                  <a:schemeClr val="tx1"/>
                </a:solidFill>
                <a:latin typeface="Arial Narrow"/>
                <a:ea typeface="+mn-ea"/>
                <a:cs typeface="+mn-cs"/>
              </a:rPr>
              <a:t>Preparation</a:t>
            </a:r>
            <a:r>
              <a:rPr lang="de-DE" sz="2400" b="0" i="0" u="none" strike="noStrike" cap="none" spc="0" dirty="0">
                <a:solidFill>
                  <a:schemeClr val="tx1"/>
                </a:solidFill>
                <a:latin typeface="Arial Narrow"/>
                <a:ea typeface="+mn-ea"/>
                <a:cs typeface="+mn-cs"/>
              </a:rPr>
              <a:t> </a:t>
            </a:r>
            <a:r>
              <a:rPr lang="de-DE" sz="2400" b="0" i="0" u="none" strike="noStrike" cap="none" spc="0" dirty="0" err="1">
                <a:solidFill>
                  <a:schemeClr val="tx1"/>
                </a:solidFill>
                <a:latin typeface="Arial Narrow"/>
                <a:ea typeface="+mn-ea"/>
                <a:cs typeface="+mn-cs"/>
              </a:rPr>
              <a:t>of</a:t>
            </a:r>
            <a:r>
              <a:rPr lang="de-DE" sz="2400" b="0" i="0" u="none" strike="noStrike" cap="none" spc="0" dirty="0">
                <a:solidFill>
                  <a:schemeClr val="tx1"/>
                </a:solidFill>
                <a:latin typeface="Arial Narrow"/>
                <a:ea typeface="+mn-ea"/>
                <a:cs typeface="+mn-cs"/>
              </a:rPr>
              <a:t> </a:t>
            </a:r>
            <a:r>
              <a:rPr lang="de-DE" sz="2400" b="0" i="0" u="none" strike="noStrike" cap="none" spc="0" dirty="0" err="1">
                <a:solidFill>
                  <a:schemeClr val="tx1"/>
                </a:solidFill>
                <a:latin typeface="Arial Narrow"/>
                <a:ea typeface="+mn-ea"/>
                <a:cs typeface="+mn-cs"/>
              </a:rPr>
              <a:t>presentations</a:t>
            </a:r>
            <a:endParaRPr sz="2400" dirty="0"/>
          </a:p>
        </p:txBody>
      </p:sp>
      <p:sp>
        <p:nvSpPr>
          <p:cNvPr id="6" name="Fußzeilenplatzhalter 4"/>
          <p:cNvSpPr>
            <a:spLocks noGrp="1"/>
          </p:cNvSpPr>
          <p:nvPr>
            <p:ph type="ftr" sz="quarter" idx="3"/>
          </p:nvPr>
        </p:nvSpPr>
        <p:spPr bwMode="auto">
          <a:xfrm>
            <a:off x="943042" y="6247863"/>
            <a:ext cx="8821845" cy="365123"/>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b="0" dirty="0"/>
              <a:t>TRANSDISCIPLINARY CASE STUDY </a:t>
            </a:r>
            <a:r>
              <a:rPr lang="de-DE" dirty="0"/>
              <a:t>“</a:t>
            </a:r>
            <a:r>
              <a:rPr lang="en-US" dirty="0"/>
              <a:t>SENIORS</a:t>
            </a:r>
            <a:r>
              <a:rPr lang="de-DE" dirty="0"/>
              <a:t> IN MOTION“</a:t>
            </a:r>
            <a:r>
              <a:rPr lang="de-DE" b="0" dirty="0"/>
              <a:t> |</a:t>
            </a:r>
            <a:r>
              <a:rPr lang="de-DE" dirty="0"/>
              <a:t> CONTENT</a:t>
            </a:r>
            <a:endParaRPr dirty="0"/>
          </a:p>
        </p:txBody>
      </p:sp>
      <p:sp>
        <p:nvSpPr>
          <p:cNvPr id="7" name="Rechteck 12"/>
          <p:cNvSpPr/>
          <p:nvPr/>
        </p:nvSpPr>
        <p:spPr bwMode="auto">
          <a:xfrm>
            <a:off x="-11981" y="1150188"/>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platzhalter 15"/>
          <p:cNvSpPr>
            <a:spLocks noGrp="1"/>
          </p:cNvSpPr>
          <p:nvPr>
            <p:ph type="body" sz="quarter" idx="11"/>
          </p:nvPr>
        </p:nvSpPr>
        <p:spPr bwMode="auto">
          <a:xfrm>
            <a:off x="634996" y="2190478"/>
            <a:ext cx="10789593" cy="2704923"/>
          </a:xfrm>
        </p:spPr>
        <p:txBody>
          <a:bodyPr vertOverflow="overflow" horzOverflow="clip" vert="horz" wrap="square" lIns="0" tIns="0" rIns="0" bIns="0" numCol="1" spcCol="0" rtlCol="0" fromWordArt="0" anchor="t" anchorCtr="0" forceAA="0" compatLnSpc="0">
            <a:normAutofit fontScale="95000"/>
          </a:bodyPr>
          <a:lstStyle>
            <a:lvl1pPr marL="0" indent="0">
              <a:buNone/>
              <a:defRPr/>
            </a:lvl1pPr>
          </a:lstStyle>
          <a:p>
            <a:pPr>
              <a:lnSpc>
                <a:spcPct val="114999"/>
              </a:lnSpc>
              <a:defRPr/>
            </a:pPr>
            <a:r>
              <a:rPr lang="en-US" sz="2100" b="1" dirty="0">
                <a:ea typeface="Arial Narrow"/>
                <a:cs typeface="Arial Narrow"/>
              </a:rPr>
              <a:t>Focus 4: Tracking down the value of sports to </a:t>
            </a:r>
            <a:r>
              <a:rPr lang="en-US" sz="2100" b="1" dirty="0" err="1">
                <a:ea typeface="Arial Narrow"/>
                <a:cs typeface="Arial Narrow"/>
              </a:rPr>
              <a:t>Amberg</a:t>
            </a:r>
            <a:r>
              <a:rPr lang="en-US" sz="2100" b="1" dirty="0">
                <a:ea typeface="Arial Narrow"/>
                <a:cs typeface="Arial Narrow"/>
              </a:rPr>
              <a:t> citizens</a:t>
            </a:r>
          </a:p>
          <a:p>
            <a:pPr>
              <a:lnSpc>
                <a:spcPct val="114999"/>
              </a:lnSpc>
              <a:defRPr/>
            </a:pPr>
            <a:r>
              <a:rPr lang="en-US" sz="2100" dirty="0">
                <a:ea typeface="Arial Narrow"/>
                <a:cs typeface="Arial Narrow"/>
              </a:rPr>
              <a:t>People do not value sports and the different aspects there are to it in an equal manner (</a:t>
            </a:r>
            <a:r>
              <a:rPr lang="en-US" sz="2100" dirty="0" err="1">
                <a:ea typeface="Arial Narrow"/>
                <a:cs typeface="Arial Narrow"/>
              </a:rPr>
              <a:t>Jetzke</a:t>
            </a:r>
            <a:r>
              <a:rPr lang="en-US" sz="2100" dirty="0">
                <a:ea typeface="Arial Narrow"/>
                <a:cs typeface="Arial Narrow"/>
              </a:rPr>
              <a:t> &amp; Mutz, 2020). To some, doing sports might imply being outdoors or spending time with friends, while others particularly appreciate the health benefits they derive from physical activity. To others, in turn, exercise is no more than free time and fun. Which value does the </a:t>
            </a:r>
            <a:r>
              <a:rPr lang="en-US" sz="2100" dirty="0" err="1">
                <a:ea typeface="Arial Narrow"/>
                <a:cs typeface="Arial Narrow"/>
              </a:rPr>
              <a:t>Amberg</a:t>
            </a:r>
            <a:r>
              <a:rPr lang="en-US" sz="2100" dirty="0">
                <a:ea typeface="Arial Narrow"/>
                <a:cs typeface="Arial Narrow"/>
              </a:rPr>
              <a:t> population see in physical activity? </a:t>
            </a:r>
          </a:p>
          <a:p>
            <a:pPr>
              <a:lnSpc>
                <a:spcPct val="114999"/>
              </a:lnSpc>
              <a:defRPr/>
            </a:pPr>
            <a:r>
              <a:rPr lang="en-US" sz="2100" i="1" dirty="0">
                <a:ea typeface="Arial Narrow"/>
                <a:cs typeface="Arial Narrow"/>
              </a:rPr>
              <a:t>Consider the differences in how people relate to sports in your project design to reach the members of the different target groups effectively and to come up with viable solutions. </a:t>
            </a:r>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00E8BDAA-9F6B-C57C-B92F-28A12929F138}" type="slidenum">
              <a:rPr lang="de-DE" sz="1600" b="1">
                <a:latin typeface="Arial"/>
                <a:cs typeface="Arial"/>
              </a:rPr>
              <a:t>20</a:t>
            </a:fld>
            <a:endParaRPr lang="de-DE" sz="1600">
              <a:latin typeface="Arial"/>
              <a:cs typeface="Arial"/>
            </a:endParaRPr>
          </a:p>
        </p:txBody>
      </p:sp>
      <p:sp>
        <p:nvSpPr>
          <p:cNvPr id="9" name="Titel 1">
            <a:extLst>
              <a:ext uri="{FF2B5EF4-FFF2-40B4-BE49-F238E27FC236}">
                <a16:creationId xmlns:a16="http://schemas.microsoft.com/office/drawing/2014/main" id="{6BE9C0D5-9599-4436-B5CB-244E5CC54EF0}"/>
              </a:ext>
            </a:extLst>
          </p:cNvPr>
          <p:cNvSpPr>
            <a:spLocks noGrp="1"/>
          </p:cNvSpPr>
          <p:nvPr>
            <p:ph type="title" hasCustomPrompt="1"/>
          </p:nvPr>
        </p:nvSpPr>
        <p:spPr bwMode="auto">
          <a:xfrm>
            <a:off x="634996" y="638184"/>
            <a:ext cx="11294733" cy="848719"/>
          </a:xfrm>
        </p:spPr>
        <p:txBody>
          <a:bodyPr lIns="0" tIns="0" rIns="0" bIns="0" anchor="t">
            <a:noAutofit/>
          </a:bodyPr>
          <a:lstStyle>
            <a:lvl1pPr>
              <a:lnSpc>
                <a:spcPts val="2998"/>
              </a:lnSpc>
              <a:defRPr sz="3000" b="1">
                <a:latin typeface="Arial"/>
                <a:cs typeface="Arial"/>
              </a:defRPr>
            </a:lvl1pPr>
          </a:lstStyle>
          <a:p>
            <a:pPr>
              <a:defRPr/>
            </a:pPr>
            <a:r>
              <a:rPr lang="de-DE" b="0" dirty="0"/>
              <a:t>TASK 1A</a:t>
            </a:r>
            <a:r>
              <a:rPr lang="de-DE" dirty="0"/>
              <a:t>: Materials </a:t>
            </a:r>
            <a:br>
              <a:rPr lang="de-DE" dirty="0"/>
            </a:br>
            <a:r>
              <a:rPr lang="de-DE" b="0" dirty="0"/>
              <a:t>- </a:t>
            </a:r>
            <a:r>
              <a:rPr lang="en-US" b="0" dirty="0"/>
              <a:t>Exemplary thematic focus </a:t>
            </a:r>
            <a:r>
              <a:rPr b="0" dirty="0"/>
              <a:t>(</a:t>
            </a:r>
            <a:r>
              <a:rPr lang="en-US" b="0" dirty="0"/>
              <a:t>4</a:t>
            </a:r>
            <a:r>
              <a:rPr b="0" dirty="0"/>
              <a:t>)</a:t>
            </a:r>
            <a:endParaRPr dirty="0"/>
          </a:p>
        </p:txBody>
      </p:sp>
      <p:sp>
        <p:nvSpPr>
          <p:cNvPr id="10" name="Rechteck 12">
            <a:extLst>
              <a:ext uri="{FF2B5EF4-FFF2-40B4-BE49-F238E27FC236}">
                <a16:creationId xmlns:a16="http://schemas.microsoft.com/office/drawing/2014/main" id="{2D49C0B3-05E4-4A04-98B7-DAEFC04E543D}"/>
              </a:ext>
            </a:extLst>
          </p:cNvPr>
          <p:cNvSpPr/>
          <p:nvPr/>
        </p:nvSpPr>
        <p:spPr bwMode="auto">
          <a:xfrm>
            <a:off x="-11980" y="1445515"/>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extLst>
      <p:ext uri="{BB962C8B-B14F-4D97-AF65-F5344CB8AC3E}">
        <p14:creationId xmlns:p14="http://schemas.microsoft.com/office/powerpoint/2010/main" val="3299726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platzhalter 15"/>
          <p:cNvSpPr>
            <a:spLocks noGrp="1"/>
          </p:cNvSpPr>
          <p:nvPr>
            <p:ph type="body" sz="quarter" idx="11"/>
          </p:nvPr>
        </p:nvSpPr>
        <p:spPr bwMode="auto">
          <a:xfrm>
            <a:off x="634996" y="2204864"/>
            <a:ext cx="10789594" cy="1840827"/>
          </a:xfrm>
        </p:spPr>
        <p:txBody>
          <a:bodyPr vertOverflow="overflow" horzOverflow="clip" vert="horz" wrap="square" lIns="0" tIns="0" rIns="0" bIns="0" numCol="1" spcCol="0" rtlCol="0" fromWordArt="0" anchor="t" anchorCtr="0" forceAA="0" compatLnSpc="0">
            <a:normAutofit fontScale="95000"/>
          </a:bodyPr>
          <a:lstStyle>
            <a:lvl1pPr marL="0" indent="0">
              <a:buNone/>
              <a:defRPr/>
            </a:lvl1pPr>
          </a:lstStyle>
          <a:p>
            <a:pPr>
              <a:lnSpc>
                <a:spcPct val="114999"/>
              </a:lnSpc>
              <a:defRPr/>
            </a:pPr>
            <a:r>
              <a:rPr lang="en-US" sz="2100" b="1" dirty="0">
                <a:ea typeface="Arial Narrow"/>
                <a:cs typeface="Arial Narrow"/>
              </a:rPr>
              <a:t>Focus 5: Your Personal Topic of Interest</a:t>
            </a:r>
          </a:p>
          <a:p>
            <a:pPr>
              <a:lnSpc>
                <a:spcPct val="114999"/>
              </a:lnSpc>
              <a:defRPr/>
            </a:pPr>
            <a:r>
              <a:rPr lang="en-US" sz="2100" dirty="0">
                <a:ea typeface="Arial Narrow"/>
                <a:cs typeface="Arial Narrow"/>
              </a:rPr>
              <a:t>Which challenges do you see regarding the promotion of physical activity among older people in </a:t>
            </a:r>
            <a:r>
              <a:rPr lang="en-US" sz="2100" dirty="0" err="1">
                <a:ea typeface="Arial Narrow"/>
                <a:cs typeface="Arial Narrow"/>
              </a:rPr>
              <a:t>Amberg</a:t>
            </a:r>
            <a:r>
              <a:rPr lang="en-US" sz="2100" dirty="0">
                <a:ea typeface="Arial Narrow"/>
                <a:cs typeface="Arial Narrow"/>
              </a:rPr>
              <a:t>? </a:t>
            </a:r>
          </a:p>
          <a:p>
            <a:pPr>
              <a:lnSpc>
                <a:spcPct val="114999"/>
              </a:lnSpc>
              <a:defRPr/>
            </a:pPr>
            <a:r>
              <a:rPr lang="en-US" sz="2100" i="1" dirty="0">
                <a:ea typeface="Arial Narrow"/>
                <a:cs typeface="Arial Narrow"/>
              </a:rPr>
              <a:t>Feel free to focus your project on an even different topic (beyond Focus 1-4) and elaborate on your own ideas and interests.</a:t>
            </a:r>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00E8BDAA-9F6B-C57C-B92F-28A12929F138}" type="slidenum">
              <a:rPr lang="de-DE" sz="1600" b="1">
                <a:latin typeface="Arial"/>
                <a:cs typeface="Arial"/>
              </a:rPr>
              <a:t>21</a:t>
            </a:fld>
            <a:endParaRPr lang="de-DE" sz="1600">
              <a:latin typeface="Arial"/>
              <a:cs typeface="Arial"/>
            </a:endParaRPr>
          </a:p>
        </p:txBody>
      </p:sp>
      <p:sp>
        <p:nvSpPr>
          <p:cNvPr id="9" name="Titel 1">
            <a:extLst>
              <a:ext uri="{FF2B5EF4-FFF2-40B4-BE49-F238E27FC236}">
                <a16:creationId xmlns:a16="http://schemas.microsoft.com/office/drawing/2014/main" id="{C4C0541E-42A1-4709-890D-6504E0644EEA}"/>
              </a:ext>
            </a:extLst>
          </p:cNvPr>
          <p:cNvSpPr>
            <a:spLocks noGrp="1"/>
          </p:cNvSpPr>
          <p:nvPr>
            <p:ph type="title" hasCustomPrompt="1"/>
          </p:nvPr>
        </p:nvSpPr>
        <p:spPr bwMode="auto">
          <a:xfrm>
            <a:off x="634996" y="638184"/>
            <a:ext cx="11294733" cy="848719"/>
          </a:xfrm>
        </p:spPr>
        <p:txBody>
          <a:bodyPr lIns="0" tIns="0" rIns="0" bIns="0" anchor="t">
            <a:noAutofit/>
          </a:bodyPr>
          <a:lstStyle>
            <a:lvl1pPr>
              <a:lnSpc>
                <a:spcPts val="2998"/>
              </a:lnSpc>
              <a:defRPr sz="3000" b="1">
                <a:latin typeface="Arial"/>
                <a:cs typeface="Arial"/>
              </a:defRPr>
            </a:lvl1pPr>
          </a:lstStyle>
          <a:p>
            <a:pPr>
              <a:defRPr/>
            </a:pPr>
            <a:r>
              <a:rPr lang="de-DE" b="0" dirty="0"/>
              <a:t>TASK 1A</a:t>
            </a:r>
            <a:r>
              <a:rPr lang="de-DE" dirty="0"/>
              <a:t>: Materials </a:t>
            </a:r>
            <a:br>
              <a:rPr lang="de-DE" dirty="0"/>
            </a:br>
            <a:r>
              <a:rPr lang="de-DE" b="0" dirty="0"/>
              <a:t>- </a:t>
            </a:r>
            <a:r>
              <a:rPr lang="en-US" b="0" dirty="0"/>
              <a:t>Exemplary thematic focus </a:t>
            </a:r>
            <a:r>
              <a:rPr b="0" dirty="0"/>
              <a:t>(</a:t>
            </a:r>
            <a:r>
              <a:rPr lang="en-US" b="0" dirty="0"/>
              <a:t>5</a:t>
            </a:r>
            <a:r>
              <a:rPr b="0" dirty="0"/>
              <a:t>)</a:t>
            </a:r>
            <a:endParaRPr dirty="0"/>
          </a:p>
        </p:txBody>
      </p:sp>
      <p:sp>
        <p:nvSpPr>
          <p:cNvPr id="10" name="Rechteck 12">
            <a:extLst>
              <a:ext uri="{FF2B5EF4-FFF2-40B4-BE49-F238E27FC236}">
                <a16:creationId xmlns:a16="http://schemas.microsoft.com/office/drawing/2014/main" id="{B09D53A5-AD8F-4D04-93B6-B0C4D12796B9}"/>
              </a:ext>
            </a:extLst>
          </p:cNvPr>
          <p:cNvSpPr/>
          <p:nvPr/>
        </p:nvSpPr>
        <p:spPr bwMode="auto">
          <a:xfrm>
            <a:off x="-11980" y="1445515"/>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extLst>
      <p:ext uri="{BB962C8B-B14F-4D97-AF65-F5344CB8AC3E}">
        <p14:creationId xmlns:p14="http://schemas.microsoft.com/office/powerpoint/2010/main" val="349205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0" y="0"/>
            <a:ext cx="12217399" cy="6863979"/>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13"/>
          <p:cNvPicPr>
            <a:picLocks noChangeAspect="1"/>
          </p:cNvPicPr>
          <p:nvPr/>
        </p:nvPicPr>
        <p:blipFill>
          <a:blip r:embed="rId2"/>
          <a:stretch/>
        </p:blipFill>
        <p:spPr bwMode="auto">
          <a:xfrm>
            <a:off x="10333240" y="6315072"/>
            <a:ext cx="216000" cy="247353"/>
          </a:xfrm>
          <a:prstGeom prst="rect">
            <a:avLst/>
          </a:prstGeom>
        </p:spPr>
      </p:pic>
      <p:sp>
        <p:nvSpPr>
          <p:cNvPr id="6" name="Textplatzhalter 15"/>
          <p:cNvSpPr>
            <a:spLocks noGrp="1"/>
          </p:cNvSpPr>
          <p:nvPr/>
        </p:nvSpPr>
        <p:spPr bwMode="auto">
          <a:xfrm>
            <a:off x="790573" y="2110278"/>
            <a:ext cx="10922000" cy="3327399"/>
          </a:xfrm>
        </p:spPr>
        <p:txBody>
          <a:bodyPr vert="horz" lIns="0" tIns="0" rIns="0" bIns="0" rtlCol="0">
            <a:normAutofit/>
          </a:bodyPr>
          <a:lstStyle>
            <a:lvl1pPr marL="0" indent="0" algn="l" defTabSz="914400">
              <a:lnSpc>
                <a:spcPct val="90000"/>
              </a:lnSpc>
              <a:spcBef>
                <a:spcPts val="998"/>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8"/>
              </a:spcBef>
              <a:buSzPct val="90000"/>
              <a:buFont typeface="Symbol"/>
              <a:buChar char="¾"/>
              <a:defRPr sz="2400">
                <a:solidFill>
                  <a:schemeClr val="tx1"/>
                </a:solidFill>
                <a:latin typeface="Arial Narrow"/>
                <a:ea typeface="+mn-ea"/>
                <a:cs typeface="+mn-cs"/>
              </a:defRPr>
            </a:lvl2pPr>
            <a:lvl3pPr marL="1257298" indent="-342900" algn="l" defTabSz="914400">
              <a:lnSpc>
                <a:spcPct val="90000"/>
              </a:lnSpc>
              <a:spcBef>
                <a:spcPts val="498"/>
              </a:spcBef>
              <a:buSzPct val="90000"/>
              <a:buFont typeface="Symbol"/>
              <a:buChar char="¾"/>
              <a:defRPr sz="2400">
                <a:solidFill>
                  <a:schemeClr val="tx1"/>
                </a:solidFill>
                <a:latin typeface="Arial Narrow"/>
                <a:ea typeface="+mn-ea"/>
                <a:cs typeface="+mn-cs"/>
              </a:defRPr>
            </a:lvl3pPr>
            <a:lvl4pPr marL="17017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4pPr>
            <a:lvl5pPr marL="21589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5pPr>
            <a:lvl6pPr marL="2514598" indent="-228600" algn="l" defTabSz="914400">
              <a:lnSpc>
                <a:spcPct val="90000"/>
              </a:lnSpc>
              <a:spcBef>
                <a:spcPts val="498"/>
              </a:spcBef>
              <a:buFont typeface="Arial"/>
              <a:buChar char="•"/>
              <a:defRPr sz="1800">
                <a:solidFill>
                  <a:schemeClr val="tx1"/>
                </a:solidFill>
                <a:latin typeface="+mn-lt"/>
                <a:ea typeface="+mn-ea"/>
                <a:cs typeface="+mn-cs"/>
              </a:defRPr>
            </a:lvl6pPr>
            <a:lvl7pPr marL="2971800" indent="-228600" algn="l" defTabSz="914400">
              <a:lnSpc>
                <a:spcPct val="90000"/>
              </a:lnSpc>
              <a:spcBef>
                <a:spcPts val="498"/>
              </a:spcBef>
              <a:buFont typeface="Arial"/>
              <a:buChar char="•"/>
              <a:defRPr sz="1800">
                <a:solidFill>
                  <a:schemeClr val="tx1"/>
                </a:solidFill>
                <a:latin typeface="+mn-lt"/>
                <a:ea typeface="+mn-ea"/>
                <a:cs typeface="+mn-cs"/>
              </a:defRPr>
            </a:lvl7pPr>
            <a:lvl8pPr marL="3429000" indent="-228600" algn="l" defTabSz="914400">
              <a:lnSpc>
                <a:spcPct val="90000"/>
              </a:lnSpc>
              <a:spcBef>
                <a:spcPts val="498"/>
              </a:spcBef>
              <a:buFont typeface="Arial"/>
              <a:buChar char="•"/>
              <a:defRPr sz="1800">
                <a:solidFill>
                  <a:schemeClr val="tx1"/>
                </a:solidFill>
                <a:latin typeface="+mn-lt"/>
                <a:ea typeface="+mn-ea"/>
                <a:cs typeface="+mn-cs"/>
              </a:defRPr>
            </a:lvl8pPr>
            <a:lvl9pPr marL="3886200" indent="-228600" algn="l" defTabSz="914400">
              <a:lnSpc>
                <a:spcPct val="90000"/>
              </a:lnSpc>
              <a:spcBef>
                <a:spcPts val="498"/>
              </a:spcBef>
              <a:buFont typeface="Arial"/>
              <a:buChar char="•"/>
              <a:defRPr sz="1800">
                <a:solidFill>
                  <a:schemeClr val="tx1"/>
                </a:solidFill>
                <a:latin typeface="+mn-lt"/>
                <a:ea typeface="+mn-ea"/>
                <a:cs typeface="+mn-cs"/>
              </a:defRPr>
            </a:lvl9pPr>
          </a:lstStyle>
          <a:p>
            <a:pPr>
              <a:defRPr/>
            </a:pPr>
            <a:r>
              <a:rPr sz="3600" dirty="0">
                <a:solidFill>
                  <a:schemeClr val="bg1"/>
                </a:solidFill>
                <a:latin typeface="Arial"/>
                <a:ea typeface="Arial"/>
                <a:cs typeface="Arial"/>
              </a:rPr>
              <a:t>TASK 1</a:t>
            </a:r>
            <a:r>
              <a:rPr lang="en-US" sz="3600" dirty="0">
                <a:solidFill>
                  <a:schemeClr val="bg1"/>
                </a:solidFill>
                <a:latin typeface="Arial"/>
                <a:ea typeface="Arial"/>
                <a:cs typeface="Arial"/>
              </a:rPr>
              <a:t>B – </a:t>
            </a:r>
            <a:r>
              <a:rPr lang="en-US" sz="3600" b="1" dirty="0">
                <a:solidFill>
                  <a:schemeClr val="bg1"/>
                </a:solidFill>
                <a:latin typeface="Arial"/>
                <a:ea typeface="Arial"/>
                <a:cs typeface="Arial"/>
              </a:rPr>
              <a:t>STAKEHOLDERS</a:t>
            </a:r>
            <a:endParaRPr dirty="0"/>
          </a:p>
        </p:txBody>
      </p:sp>
    </p:spTree>
    <p:extLst>
      <p:ext uri="{BB962C8B-B14F-4D97-AF65-F5344CB8AC3E}">
        <p14:creationId xmlns:p14="http://schemas.microsoft.com/office/powerpoint/2010/main" val="234023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6" y="638185"/>
            <a:ext cx="10940611" cy="1325559"/>
          </a:xfrm>
        </p:spPr>
        <p:txBody>
          <a:bodyPr lIns="0" tIns="0" rIns="0" bIns="0" anchor="t">
            <a:noAutofit/>
          </a:bodyPr>
          <a:lstStyle>
            <a:lvl1pPr>
              <a:lnSpc>
                <a:spcPts val="2996"/>
              </a:lnSpc>
              <a:defRPr sz="3000" b="1">
                <a:latin typeface="Arial"/>
                <a:cs typeface="Arial"/>
              </a:defRPr>
            </a:lvl1pPr>
          </a:lstStyle>
          <a:p>
            <a:pPr>
              <a:defRPr/>
            </a:pPr>
            <a:r>
              <a:rPr b="0"/>
              <a:t>TASK 1</a:t>
            </a:r>
            <a:r>
              <a:t>: </a:t>
            </a:r>
            <a:r>
              <a:rPr lang="de-DE" sz="3000" b="1" i="0" u="none" strike="noStrike" cap="none" spc="0">
                <a:solidFill>
                  <a:schemeClr val="tx1"/>
                </a:solidFill>
                <a:latin typeface="Arial Narrow"/>
                <a:ea typeface="Arial Narrow"/>
                <a:cs typeface="Arial Narrow"/>
              </a:rPr>
              <a:t>DEVELOPING A FICTIONAL TD PROJECT</a:t>
            </a:r>
            <a:endParaRPr b="1"/>
          </a:p>
        </p:txBody>
      </p:sp>
      <p:sp>
        <p:nvSpPr>
          <p:cNvPr id="5" name="Textplatzhalter 15"/>
          <p:cNvSpPr>
            <a:spLocks noGrp="1"/>
          </p:cNvSpPr>
          <p:nvPr>
            <p:ph type="body" sz="quarter" idx="11"/>
          </p:nvPr>
        </p:nvSpPr>
        <p:spPr bwMode="auto">
          <a:xfrm>
            <a:off x="631615" y="1489593"/>
            <a:ext cx="11005037" cy="4629422"/>
          </a:xfrm>
        </p:spPr>
        <p:txBody>
          <a:bodyPr vertOverflow="overflow" horzOverflow="clip" vert="horz" wrap="square" lIns="0" tIns="0" rIns="0" bIns="0" numCol="1" spcCol="0" rtlCol="0" fromWordArt="0" anchor="t" anchorCtr="0" forceAA="0" compatLnSpc="0">
            <a:normAutofit fontScale="95000"/>
          </a:bodyPr>
          <a:lstStyle>
            <a:lvl1pPr marL="0" indent="0">
              <a:buNone/>
              <a:defRPr/>
            </a:lvl1pPr>
          </a:lstStyle>
          <a:p>
            <a:pPr>
              <a:lnSpc>
                <a:spcPct val="114999"/>
              </a:lnSpc>
              <a:defRPr/>
            </a:pPr>
            <a:r>
              <a:rPr lang="de-DE" sz="2200" b="0" i="0" u="none" strike="noStrike" cap="none" spc="0" dirty="0">
                <a:solidFill>
                  <a:schemeClr val="tx1"/>
                </a:solidFill>
                <a:latin typeface="Arial Narrow"/>
                <a:ea typeface="Arial Narrow"/>
                <a:cs typeface="Arial Narrow"/>
              </a:rPr>
              <a:t>TASK B – </a:t>
            </a:r>
            <a:r>
              <a:rPr lang="de-DE" sz="2200" b="1" i="1" u="none" strike="noStrike" cap="none" spc="0" dirty="0">
                <a:solidFill>
                  <a:schemeClr val="tx1"/>
                </a:solidFill>
                <a:latin typeface="Arial Narrow"/>
                <a:ea typeface="Arial Narrow"/>
                <a:cs typeface="Arial Narrow"/>
              </a:rPr>
              <a:t>STAKEHOLDERS</a:t>
            </a:r>
            <a:endParaRPr sz="2200" b="1" i="1" u="none" strike="noStrike" cap="none" spc="0" dirty="0">
              <a:solidFill>
                <a:schemeClr val="tx1"/>
              </a:solidFill>
              <a:latin typeface="Arial Narrow"/>
              <a:ea typeface="Arial Narrow"/>
              <a:cs typeface="Arial Narrow"/>
            </a:endParaRPr>
          </a:p>
          <a:p>
            <a:pPr>
              <a:lnSpc>
                <a:spcPct val="114999"/>
              </a:lnSpc>
              <a:defRPr/>
            </a:pPr>
            <a:endParaRPr sz="800" b="1" i="1" u="none" strike="noStrike" cap="none" spc="0" dirty="0">
              <a:solidFill>
                <a:schemeClr val="tx1"/>
              </a:solidFill>
              <a:latin typeface="Arial Narrow"/>
              <a:ea typeface="Arial Narrow"/>
              <a:cs typeface="Arial Narrow"/>
            </a:endParaRPr>
          </a:p>
          <a:p>
            <a:pPr>
              <a:lnSpc>
                <a:spcPct val="114999"/>
              </a:lnSpc>
              <a:defRPr/>
            </a:pPr>
            <a:r>
              <a:rPr lang="de-DE" sz="2200" b="0" i="0" u="none" strike="noStrike" cap="none" spc="0" dirty="0" err="1">
                <a:solidFill>
                  <a:schemeClr val="tx1"/>
                </a:solidFill>
                <a:latin typeface="Arial Narrow"/>
                <a:ea typeface="Arial Narrow"/>
                <a:cs typeface="Arial Narrow"/>
              </a:rPr>
              <a:t>Each</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group</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chooses</a:t>
            </a:r>
            <a:r>
              <a:rPr lang="de-DE" sz="2200" b="0" i="0" u="none" strike="noStrike" cap="none" spc="0" dirty="0">
                <a:solidFill>
                  <a:schemeClr val="tx1"/>
                </a:solidFill>
                <a:latin typeface="Arial Narrow"/>
                <a:ea typeface="Arial Narrow"/>
                <a:cs typeface="Arial Narrow"/>
              </a:rPr>
              <a:t> </a:t>
            </a:r>
            <a:r>
              <a:rPr lang="de-DE" sz="2200" b="1" i="0" u="none" strike="noStrike" cap="none" spc="0" dirty="0">
                <a:solidFill>
                  <a:schemeClr val="tx1"/>
                </a:solidFill>
                <a:latin typeface="Arial Narrow"/>
                <a:ea typeface="Arial Narrow"/>
                <a:cs typeface="Arial Narrow"/>
              </a:rPr>
              <a:t>3-5 </a:t>
            </a:r>
            <a:r>
              <a:rPr lang="de-DE" sz="2200" b="1" i="0" u="none" strike="noStrike" cap="none" spc="0" dirty="0" err="1">
                <a:solidFill>
                  <a:schemeClr val="tx1"/>
                </a:solidFill>
                <a:latin typeface="Arial Narrow"/>
                <a:ea typeface="Arial Narrow"/>
                <a:cs typeface="Arial Narrow"/>
              </a:rPr>
              <a:t>stakeholders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to</a:t>
            </a:r>
            <a:r>
              <a:rPr lang="de-DE" sz="2200" dirty="0">
                <a:ea typeface="Arial Narrow"/>
                <a:cs typeface="Arial Narrow"/>
              </a:rPr>
              <a:t> </a:t>
            </a:r>
            <a:r>
              <a:rPr lang="de-DE" sz="2200" b="0" i="0" u="none" strike="noStrike" cap="none" spc="0" dirty="0" err="1">
                <a:solidFill>
                  <a:schemeClr val="tx1"/>
                </a:solidFill>
                <a:latin typeface="Arial Narrow"/>
                <a:ea typeface="Arial Narrow"/>
                <a:cs typeface="Arial Narrow"/>
              </a:rPr>
              <a:t>collaborate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with</a:t>
            </a:r>
            <a:r>
              <a:rPr lang="de-DE" sz="2200" b="0" i="0" u="none" strike="noStrike" cap="none" spc="0" dirty="0">
                <a:solidFill>
                  <a:schemeClr val="tx1"/>
                </a:solidFill>
                <a:latin typeface="Arial Narrow"/>
                <a:ea typeface="Arial Narrow"/>
                <a:cs typeface="Arial Narrow"/>
              </a:rPr>
              <a:t> in </a:t>
            </a:r>
            <a:r>
              <a:rPr lang="de-DE" sz="2200" b="0" i="0" u="none" strike="noStrike" cap="none" spc="0" dirty="0" err="1">
                <a:solidFill>
                  <a:schemeClr val="tx1"/>
                </a:solidFill>
                <a:latin typeface="Arial Narrow"/>
                <a:ea typeface="Arial Narrow"/>
                <a:cs typeface="Arial Narrow"/>
              </a:rPr>
              <a:t>their</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research</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project</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depending</a:t>
            </a:r>
            <a:r>
              <a:rPr lang="de-DE" sz="2200" b="0" i="0" u="none" strike="noStrike" cap="none" spc="0" dirty="0">
                <a:solidFill>
                  <a:schemeClr val="tx1"/>
                </a:solidFill>
                <a:latin typeface="Arial Narrow"/>
                <a:ea typeface="Arial Narrow"/>
                <a:cs typeface="Arial Narrow"/>
              </a:rPr>
              <a:t> on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focus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topic</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Their</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choice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of</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stakeholders</a:t>
            </a:r>
            <a:r>
              <a:rPr lang="de-DE" sz="2200" b="0" i="0" u="none" strike="noStrike" cap="none" spc="0" dirty="0">
                <a:solidFill>
                  <a:schemeClr val="tx1"/>
                </a:solidFill>
                <a:latin typeface="Arial Narrow"/>
                <a:ea typeface="Arial Narrow"/>
                <a:cs typeface="Arial Narrow"/>
              </a:rPr>
              <a:t> will </a:t>
            </a:r>
            <a:r>
              <a:rPr lang="de-DE" sz="2200" b="0" i="0" u="none" strike="noStrike" cap="none" spc="0" dirty="0" err="1">
                <a:solidFill>
                  <a:schemeClr val="tx1"/>
                </a:solidFill>
                <a:latin typeface="Arial Narrow"/>
                <a:ea typeface="Arial Narrow"/>
                <a:cs typeface="Arial Narrow"/>
              </a:rPr>
              <a:t>influence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project</a:t>
            </a:r>
            <a:r>
              <a:rPr lang="de-DE" sz="2200" b="0" i="0" u="none" strike="noStrike" cap="none" spc="0" dirty="0">
                <a:solidFill>
                  <a:schemeClr val="tx1"/>
                </a:solidFill>
                <a:latin typeface="Arial Narrow"/>
                <a:ea typeface="Arial Narrow"/>
                <a:cs typeface="Arial Narrow"/>
              </a:rPr>
              <a:t> design.</a:t>
            </a:r>
          </a:p>
          <a:p>
            <a:pPr>
              <a:lnSpc>
                <a:spcPct val="114999"/>
              </a:lnSpc>
              <a:defRPr/>
            </a:pPr>
            <a:r>
              <a:rPr lang="de-DE" sz="2200" b="0" i="0" u="none" strike="noStrike" cap="none" spc="0" dirty="0" err="1">
                <a:solidFill>
                  <a:schemeClr val="tx1"/>
                </a:solidFill>
                <a:latin typeface="Arial Narrow"/>
                <a:ea typeface="Arial Narrow"/>
                <a:cs typeface="Arial Narrow"/>
              </a:rPr>
              <a:t>For</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selection</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have</a:t>
            </a:r>
            <a:r>
              <a:rPr lang="de-DE" sz="2200" b="0" i="0" u="none" strike="noStrike" cap="none" spc="0" dirty="0">
                <a:solidFill>
                  <a:schemeClr val="tx1"/>
                </a:solidFill>
                <a:latin typeface="Arial Narrow"/>
                <a:ea typeface="Arial Narrow"/>
                <a:cs typeface="Arial Narrow"/>
              </a:rPr>
              <a:t> a </a:t>
            </a:r>
            <a:r>
              <a:rPr lang="de-DE" sz="2200" b="0" i="0" u="none" strike="noStrike" cap="none" spc="0" dirty="0" err="1">
                <a:solidFill>
                  <a:schemeClr val="tx1"/>
                </a:solidFill>
                <a:latin typeface="Arial Narrow"/>
                <a:ea typeface="Arial Narrow"/>
                <a:cs typeface="Arial Narrow"/>
              </a:rPr>
              <a:t>look</a:t>
            </a:r>
            <a:r>
              <a:rPr lang="de-DE" sz="2200" b="0" i="0" u="none" strike="noStrike" cap="none" spc="0" dirty="0">
                <a:solidFill>
                  <a:schemeClr val="tx1"/>
                </a:solidFill>
                <a:latin typeface="Arial Narrow"/>
                <a:ea typeface="Arial Narrow"/>
                <a:cs typeface="Arial Narrow"/>
              </a:rPr>
              <a:t> at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a:t>
            </a:r>
            <a:r>
              <a:rPr lang="en-US" sz="2200" b="0" i="0" u="none" strike="noStrike" cap="none" spc="0" dirty="0">
                <a:solidFill>
                  <a:schemeClr val="tx1"/>
                </a:solidFill>
                <a:latin typeface="Arial Narrow"/>
                <a:ea typeface="Arial Narrow"/>
                <a:cs typeface="Arial Narrow"/>
              </a:rPr>
              <a:t>selected list of stakeholders of the region (case description, appendix A, pp. 13-14) </a:t>
            </a:r>
            <a:r>
              <a:rPr lang="de-DE" sz="2200" b="0" i="0" u="none" strike="noStrike" cap="none" spc="0" dirty="0">
                <a:solidFill>
                  <a:schemeClr val="tx1"/>
                </a:solidFill>
                <a:latin typeface="Arial Narrow"/>
                <a:ea typeface="Arial Narrow"/>
                <a:cs typeface="Arial Narrow"/>
              </a:rPr>
              <a:t>and do </a:t>
            </a:r>
            <a:r>
              <a:rPr lang="de-DE" sz="2200" b="0" i="0" u="none" strike="noStrike" cap="none" spc="0" dirty="0" err="1">
                <a:solidFill>
                  <a:schemeClr val="tx1"/>
                </a:solidFill>
                <a:latin typeface="Arial Narrow"/>
                <a:ea typeface="Arial Narrow"/>
                <a:cs typeface="Arial Narrow"/>
              </a:rPr>
              <a:t>some</a:t>
            </a:r>
            <a:r>
              <a:rPr lang="de-DE" sz="2200" b="0" i="0" u="none" strike="noStrike" cap="none" spc="0" dirty="0">
                <a:solidFill>
                  <a:schemeClr val="tx1"/>
                </a:solidFill>
                <a:latin typeface="Arial Narrow"/>
                <a:ea typeface="Arial Narrow"/>
                <a:cs typeface="Arial Narrow"/>
              </a:rPr>
              <a:t> additional </a:t>
            </a:r>
            <a:r>
              <a:rPr lang="de-DE" sz="2200" b="0" i="0" u="none" strike="noStrike" cap="none" spc="0" dirty="0" err="1">
                <a:solidFill>
                  <a:schemeClr val="tx1"/>
                </a:solidFill>
                <a:latin typeface="Arial Narrow"/>
                <a:ea typeface="Arial Narrow"/>
                <a:cs typeface="Arial Narrow"/>
              </a:rPr>
              <a:t>research</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to</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consolidate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your</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choice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You</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can</a:t>
            </a:r>
            <a:r>
              <a:rPr lang="de-DE" sz="2200" b="0" i="0" u="none" strike="noStrike" cap="none" spc="0" dirty="0">
                <a:solidFill>
                  <a:schemeClr val="tx1"/>
                </a:solidFill>
                <a:latin typeface="Arial Narrow"/>
                <a:ea typeface="Arial Narrow"/>
                <a:cs typeface="Arial Narrow"/>
              </a:rPr>
              <a:t> also </a:t>
            </a:r>
            <a:r>
              <a:rPr lang="en-US" sz="2200" dirty="0">
                <a:ea typeface="Arial Narrow"/>
                <a:cs typeface="Arial Narrow"/>
              </a:rPr>
              <a:t>look up further relevant stakeholders on your own that you find necessary to include.</a:t>
            </a:r>
          </a:p>
          <a:p>
            <a:pPr>
              <a:lnSpc>
                <a:spcPct val="114999"/>
              </a:lnSpc>
              <a:defRPr/>
            </a:pPr>
            <a:r>
              <a:rPr lang="en-US" sz="2200" b="0" i="0" u="none" strike="noStrike" cap="none" spc="0" dirty="0">
                <a:solidFill>
                  <a:schemeClr val="tx1"/>
                </a:solidFill>
                <a:latin typeface="Arial Narrow"/>
                <a:ea typeface="Arial Narrow"/>
                <a:cs typeface="Arial Narrow"/>
              </a:rPr>
              <a:t>Then start working on the following questions (next pages), which will become important in your later project construction and in planning the stakeholder engagement.</a:t>
            </a:r>
          </a:p>
          <a:p>
            <a:pPr>
              <a:lnSpc>
                <a:spcPct val="114999"/>
              </a:lnSpc>
              <a:defRPr/>
            </a:pPr>
            <a:endParaRPr lang="de-DE" sz="2200" b="0" i="0" u="none" strike="noStrike" cap="none" spc="0" dirty="0">
              <a:solidFill>
                <a:schemeClr val="tx1"/>
              </a:solidFill>
              <a:latin typeface="Arial Narrow"/>
              <a:ea typeface="Arial Narrow"/>
              <a:cs typeface="Arial Narrow"/>
            </a:endParaRPr>
          </a:p>
          <a:p>
            <a:pPr marL="750015" lvl="1" indent="-349965">
              <a:lnSpc>
                <a:spcPct val="114999"/>
              </a:lnSpc>
              <a:buSzPct val="90000"/>
              <a:buFont typeface="Arial"/>
              <a:buChar char="•"/>
              <a:defRPr/>
            </a:pPr>
            <a:endParaRPr sz="2200" b="0" i="0" u="none" strike="noStrike" cap="none" spc="0" dirty="0">
              <a:solidFill>
                <a:schemeClr val="tx1"/>
              </a:solidFill>
              <a:latin typeface="Arial Narrow"/>
              <a:ea typeface="Arial Narrow"/>
              <a:cs typeface="Arial Narrow"/>
            </a:endParaRPr>
          </a:p>
        </p:txBody>
      </p:sp>
      <p:sp>
        <p:nvSpPr>
          <p:cNvPr id="6" name="Fußzeilenplatzhalter 4"/>
          <p:cNvSpPr>
            <a:spLocks noGrp="1"/>
          </p:cNvSpPr>
          <p:nvPr>
            <p:ph type="ftr" sz="quarter" idx="3"/>
          </p:nvPr>
        </p:nvSpPr>
        <p:spPr bwMode="auto">
          <a:xfrm>
            <a:off x="943038"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7" name="Rechteck 12"/>
          <p:cNvSpPr/>
          <p:nvPr/>
        </p:nvSpPr>
        <p:spPr bwMode="auto">
          <a:xfrm>
            <a:off x="-11979" y="1150185"/>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4E94FEAA-B491-FBC4-5CDD-74601A95863E}" type="slidenum">
              <a:rPr lang="de-DE" sz="1600" b="1">
                <a:latin typeface="Arial"/>
                <a:cs typeface="Arial"/>
              </a:rPr>
              <a:t>23</a:t>
            </a:fld>
            <a:endParaRPr lang="de-DE" sz="1600">
              <a:latin typeface="Arial"/>
              <a:cs typeface="Arial"/>
            </a:endParaRPr>
          </a:p>
        </p:txBody>
      </p:sp>
    </p:spTree>
    <p:extLst>
      <p:ext uri="{BB962C8B-B14F-4D97-AF65-F5344CB8AC3E}">
        <p14:creationId xmlns:p14="http://schemas.microsoft.com/office/powerpoint/2010/main" val="170413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6" y="638185"/>
            <a:ext cx="10940611" cy="1325559"/>
          </a:xfrm>
        </p:spPr>
        <p:txBody>
          <a:bodyPr lIns="0" tIns="0" rIns="0" bIns="0" anchor="t">
            <a:noAutofit/>
          </a:bodyPr>
          <a:lstStyle>
            <a:lvl1pPr>
              <a:lnSpc>
                <a:spcPts val="2996"/>
              </a:lnSpc>
              <a:defRPr sz="3000" b="1">
                <a:latin typeface="Arial"/>
                <a:cs typeface="Arial"/>
              </a:defRPr>
            </a:lvl1pPr>
          </a:lstStyle>
          <a:p>
            <a:pPr>
              <a:defRPr/>
            </a:pPr>
            <a:r>
              <a:rPr b="0"/>
              <a:t>TASK 1</a:t>
            </a:r>
            <a:r>
              <a:t>: </a:t>
            </a:r>
            <a:r>
              <a:rPr lang="de-DE" sz="3000" b="1" i="0" u="none" strike="noStrike" cap="none" spc="0">
                <a:solidFill>
                  <a:schemeClr val="tx1"/>
                </a:solidFill>
                <a:latin typeface="Arial Narrow"/>
                <a:ea typeface="Arial Narrow"/>
                <a:cs typeface="Arial Narrow"/>
              </a:rPr>
              <a:t>DEVELOPING A FICTIONAL TD PROJECT</a:t>
            </a:r>
            <a:endParaRPr b="1"/>
          </a:p>
        </p:txBody>
      </p:sp>
      <p:sp>
        <p:nvSpPr>
          <p:cNvPr id="5" name="Textplatzhalter 15"/>
          <p:cNvSpPr>
            <a:spLocks noGrp="1"/>
          </p:cNvSpPr>
          <p:nvPr>
            <p:ph type="body" sz="quarter" idx="11"/>
          </p:nvPr>
        </p:nvSpPr>
        <p:spPr bwMode="auto">
          <a:xfrm>
            <a:off x="631615" y="1489592"/>
            <a:ext cx="11005037" cy="2918728"/>
          </a:xfrm>
        </p:spPr>
        <p:txBody>
          <a:bodyPr vertOverflow="overflow" horzOverflow="clip" vert="horz" wrap="square" lIns="0" tIns="0" rIns="0" bIns="0" numCol="1" spcCol="0" rtlCol="0" fromWordArt="0" anchor="t" anchorCtr="0" forceAA="0" compatLnSpc="0">
            <a:noAutofit/>
          </a:bodyPr>
          <a:lstStyle>
            <a:lvl1pPr marL="0" indent="0">
              <a:buNone/>
              <a:defRPr/>
            </a:lvl1pPr>
          </a:lstStyle>
          <a:p>
            <a:pPr>
              <a:lnSpc>
                <a:spcPct val="114999"/>
              </a:lnSpc>
              <a:defRPr/>
            </a:pPr>
            <a:r>
              <a:rPr lang="de-DE" sz="2100" b="0" i="0" u="none" strike="noStrike" cap="none" spc="0" dirty="0">
                <a:solidFill>
                  <a:schemeClr val="tx1"/>
                </a:solidFill>
                <a:latin typeface="Arial Narrow"/>
                <a:ea typeface="Arial Narrow"/>
                <a:cs typeface="Arial Narrow"/>
              </a:rPr>
              <a:t>TASK B – </a:t>
            </a:r>
            <a:r>
              <a:rPr lang="de-DE" sz="2100" b="1" i="1" u="none" strike="noStrike" cap="none" spc="0" dirty="0">
                <a:solidFill>
                  <a:schemeClr val="tx1"/>
                </a:solidFill>
                <a:latin typeface="Arial Narrow"/>
                <a:ea typeface="Arial Narrow"/>
                <a:cs typeface="Arial Narrow"/>
              </a:rPr>
              <a:t>STAKEHOLDERS</a:t>
            </a:r>
          </a:p>
          <a:p>
            <a:pPr marL="400050" lvl="1" indent="0">
              <a:lnSpc>
                <a:spcPct val="100000"/>
              </a:lnSpc>
              <a:buNone/>
              <a:defRPr/>
            </a:pPr>
            <a:endParaRPr lang="en-US" sz="800" b="1" i="1" dirty="0">
              <a:ea typeface="Arial Narrow"/>
              <a:cs typeface="Arial Narrow"/>
            </a:endParaRPr>
          </a:p>
          <a:p>
            <a:pPr indent="-412750">
              <a:lnSpc>
                <a:spcPct val="100000"/>
              </a:lnSpc>
              <a:defRPr/>
            </a:pPr>
            <a:r>
              <a:rPr lang="en-US" sz="2100" dirty="0">
                <a:ea typeface="Arial Narrow"/>
                <a:cs typeface="Arial Narrow"/>
              </a:rPr>
              <a:t>Questions for Reflection:</a:t>
            </a:r>
            <a:endParaRPr lang="en-US" sz="2100" u="none" strike="noStrike" cap="none" spc="0" dirty="0">
              <a:solidFill>
                <a:schemeClr val="tx1"/>
              </a:solidFill>
              <a:latin typeface="Arial Narrow"/>
              <a:ea typeface="Arial Narrow"/>
              <a:cs typeface="Arial Narrow"/>
            </a:endParaRPr>
          </a:p>
          <a:p>
            <a:pPr lvl="1" indent="-412750">
              <a:lnSpc>
                <a:spcPct val="100000"/>
              </a:lnSpc>
              <a:buFont typeface="Arial"/>
              <a:buChar char="•"/>
              <a:defRPr/>
            </a:pPr>
            <a:r>
              <a:rPr lang="en-US" sz="2100" b="0" u="none" strike="noStrike" cap="none" spc="0" dirty="0">
                <a:solidFill>
                  <a:schemeClr val="tx1"/>
                </a:solidFill>
                <a:latin typeface="Arial Narrow"/>
                <a:ea typeface="Arial Narrow"/>
                <a:cs typeface="Arial Narrow"/>
              </a:rPr>
              <a:t>Which </a:t>
            </a:r>
            <a:r>
              <a:rPr lang="en-US" sz="2100" b="1" u="none" strike="noStrike" cap="none" spc="0" dirty="0">
                <a:solidFill>
                  <a:schemeClr val="tx1"/>
                </a:solidFill>
                <a:latin typeface="Arial Narrow"/>
                <a:ea typeface="Arial Narrow"/>
                <a:cs typeface="Arial Narrow"/>
              </a:rPr>
              <a:t>goals and expectations</a:t>
            </a:r>
            <a:r>
              <a:rPr lang="en-US" sz="2100" b="0" u="none" strike="noStrike" cap="none" spc="0" dirty="0">
                <a:solidFill>
                  <a:schemeClr val="tx1"/>
                </a:solidFill>
                <a:latin typeface="Arial Narrow"/>
                <a:ea typeface="Arial Narrow"/>
                <a:cs typeface="Arial Narrow"/>
              </a:rPr>
              <a:t> do the stakeholders have?</a:t>
            </a:r>
          </a:p>
          <a:p>
            <a:pPr lvl="1" indent="-412750">
              <a:lnSpc>
                <a:spcPct val="100000"/>
              </a:lnSpc>
              <a:buFont typeface="Arial"/>
              <a:buChar char="•"/>
              <a:defRPr/>
            </a:pPr>
            <a:r>
              <a:rPr lang="en-US" sz="2100" b="1" u="none" strike="noStrike" cap="none" spc="0" dirty="0">
                <a:solidFill>
                  <a:schemeClr val="tx1"/>
                </a:solidFill>
                <a:latin typeface="Arial Narrow"/>
                <a:ea typeface="Arial Narrow"/>
                <a:cs typeface="Arial Narrow"/>
              </a:rPr>
              <a:t>How will you integrate</a:t>
            </a:r>
            <a:r>
              <a:rPr lang="en-US" sz="2100" b="0" u="none" strike="noStrike" cap="none" spc="0" dirty="0">
                <a:solidFill>
                  <a:schemeClr val="tx1"/>
                </a:solidFill>
                <a:latin typeface="Arial Narrow"/>
                <a:ea typeface="Arial Narrow"/>
                <a:cs typeface="Arial Narrow"/>
              </a:rPr>
              <a:t> the stakeholders‘ goals and expectations into your research design (e.g., how do you combine these with your own goals and expectations)? </a:t>
            </a:r>
          </a:p>
          <a:p>
            <a:pPr lvl="1" indent="-412750">
              <a:lnSpc>
                <a:spcPct val="100000"/>
              </a:lnSpc>
              <a:buFont typeface="Arial"/>
              <a:buChar char="•"/>
              <a:defRPr/>
            </a:pPr>
            <a:r>
              <a:rPr lang="en-US" sz="2100" b="0" u="none" strike="noStrike" cap="none" spc="0" dirty="0">
                <a:solidFill>
                  <a:schemeClr val="tx1"/>
                </a:solidFill>
                <a:latin typeface="Arial Narrow"/>
                <a:ea typeface="Arial Narrow"/>
                <a:cs typeface="Arial Narrow"/>
              </a:rPr>
              <a:t>How will you</a:t>
            </a:r>
            <a:r>
              <a:rPr lang="en-US" sz="2100" b="1" u="none" strike="noStrike" cap="none" spc="0" dirty="0">
                <a:solidFill>
                  <a:schemeClr val="tx1"/>
                </a:solidFill>
                <a:latin typeface="Arial Narrow"/>
                <a:ea typeface="Arial Narrow"/>
                <a:cs typeface="Arial Narrow"/>
              </a:rPr>
              <a:t> convince</a:t>
            </a:r>
            <a:r>
              <a:rPr lang="en-US" sz="2100" b="0" u="none" strike="noStrike" cap="none" spc="0" dirty="0">
                <a:solidFill>
                  <a:schemeClr val="tx1"/>
                </a:solidFill>
                <a:latin typeface="Arial Narrow"/>
                <a:ea typeface="Arial Narrow"/>
                <a:cs typeface="Arial Narrow"/>
              </a:rPr>
              <a:t> your stakeholders </a:t>
            </a:r>
            <a:r>
              <a:rPr lang="en-US" sz="2100" b="1" u="none" strike="noStrike" cap="none" spc="0" dirty="0">
                <a:solidFill>
                  <a:schemeClr val="tx1"/>
                </a:solidFill>
                <a:latin typeface="Arial Narrow"/>
                <a:ea typeface="Arial Narrow"/>
                <a:cs typeface="Arial Narrow"/>
              </a:rPr>
              <a:t>of your research design</a:t>
            </a:r>
            <a:r>
              <a:rPr lang="en-US" sz="2100" b="0" u="none" strike="noStrike" cap="none" spc="0" dirty="0">
                <a:solidFill>
                  <a:schemeClr val="tx1"/>
                </a:solidFill>
                <a:latin typeface="Arial Narrow"/>
                <a:ea typeface="Arial Narrow"/>
                <a:cs typeface="Arial Narrow"/>
              </a:rPr>
              <a:t>? </a:t>
            </a:r>
          </a:p>
          <a:p>
            <a:pPr lvl="1" indent="-412750">
              <a:lnSpc>
                <a:spcPct val="100000"/>
              </a:lnSpc>
              <a:buFont typeface="Arial"/>
              <a:buChar char="•"/>
              <a:defRPr/>
            </a:pPr>
            <a:r>
              <a:rPr lang="en-US" sz="2100" b="0" u="none" strike="noStrike" cap="none" spc="0" dirty="0">
                <a:solidFill>
                  <a:schemeClr val="tx1"/>
                </a:solidFill>
                <a:latin typeface="Arial Narrow"/>
                <a:ea typeface="Arial Narrow"/>
                <a:cs typeface="Arial Narrow"/>
              </a:rPr>
              <a:t>Are there </a:t>
            </a:r>
            <a:r>
              <a:rPr lang="en-US" sz="2100" b="1" u="none" strike="noStrike" cap="none" spc="0" dirty="0">
                <a:solidFill>
                  <a:schemeClr val="tx1"/>
                </a:solidFill>
                <a:latin typeface="Arial Narrow"/>
                <a:ea typeface="Arial Narrow"/>
                <a:cs typeface="Arial Narrow"/>
              </a:rPr>
              <a:t>challenges you see</a:t>
            </a:r>
            <a:r>
              <a:rPr lang="en-US" sz="2100" b="0" u="none" strike="noStrike" cap="none" spc="0" dirty="0">
                <a:solidFill>
                  <a:schemeClr val="tx1"/>
                </a:solidFill>
                <a:latin typeface="Arial Narrow"/>
                <a:ea typeface="Arial Narrow"/>
                <a:cs typeface="Arial Narrow"/>
              </a:rPr>
              <a:t> in the collaboration with the stakeholders?</a:t>
            </a:r>
          </a:p>
        </p:txBody>
      </p:sp>
      <p:sp>
        <p:nvSpPr>
          <p:cNvPr id="6" name="Fußzeilenplatzhalter 4"/>
          <p:cNvSpPr>
            <a:spLocks noGrp="1"/>
          </p:cNvSpPr>
          <p:nvPr>
            <p:ph type="ftr" sz="quarter" idx="3"/>
          </p:nvPr>
        </p:nvSpPr>
        <p:spPr bwMode="auto">
          <a:xfrm>
            <a:off x="943038"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7" name="Rechteck 12"/>
          <p:cNvSpPr/>
          <p:nvPr/>
        </p:nvSpPr>
        <p:spPr bwMode="auto">
          <a:xfrm>
            <a:off x="-11979" y="1150185"/>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4E94FEAA-B491-FBC4-5CDD-74601A95863E}" type="slidenum">
              <a:rPr lang="de-DE" sz="1600" b="1">
                <a:latin typeface="Arial"/>
                <a:cs typeface="Arial"/>
              </a:rPr>
              <a:t>24</a:t>
            </a:fld>
            <a:endParaRPr lang="de-DE" sz="1600">
              <a:latin typeface="Arial"/>
              <a:cs typeface="Arial"/>
            </a:endParaRPr>
          </a:p>
        </p:txBody>
      </p:sp>
    </p:spTree>
    <p:extLst>
      <p:ext uri="{BB962C8B-B14F-4D97-AF65-F5344CB8AC3E}">
        <p14:creationId xmlns:p14="http://schemas.microsoft.com/office/powerpoint/2010/main" val="1419204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6" y="638185"/>
            <a:ext cx="10940611" cy="1325559"/>
          </a:xfrm>
        </p:spPr>
        <p:txBody>
          <a:bodyPr lIns="0" tIns="0" rIns="0" bIns="0" anchor="t">
            <a:noAutofit/>
          </a:bodyPr>
          <a:lstStyle>
            <a:lvl1pPr>
              <a:lnSpc>
                <a:spcPts val="2996"/>
              </a:lnSpc>
              <a:defRPr sz="3000" b="1">
                <a:latin typeface="Arial"/>
                <a:cs typeface="Arial"/>
              </a:defRPr>
            </a:lvl1pPr>
          </a:lstStyle>
          <a:p>
            <a:pPr>
              <a:defRPr/>
            </a:pPr>
            <a:r>
              <a:rPr b="0"/>
              <a:t>TASK 1</a:t>
            </a:r>
            <a:r>
              <a:t>: </a:t>
            </a:r>
            <a:r>
              <a:rPr lang="de-DE" sz="3000" b="1" i="0" u="none" strike="noStrike" cap="none" spc="0">
                <a:solidFill>
                  <a:schemeClr val="tx1"/>
                </a:solidFill>
                <a:latin typeface="Arial Narrow"/>
                <a:ea typeface="Arial Narrow"/>
                <a:cs typeface="Arial Narrow"/>
              </a:rPr>
              <a:t>DEVELOPING A FICTIONAL TD PROJECT</a:t>
            </a:r>
            <a:endParaRPr b="1"/>
          </a:p>
        </p:txBody>
      </p:sp>
      <p:sp>
        <p:nvSpPr>
          <p:cNvPr id="5" name="Textplatzhalter 15"/>
          <p:cNvSpPr>
            <a:spLocks noGrp="1"/>
          </p:cNvSpPr>
          <p:nvPr>
            <p:ph type="body" sz="quarter" idx="11"/>
          </p:nvPr>
        </p:nvSpPr>
        <p:spPr bwMode="auto">
          <a:xfrm>
            <a:off x="631615" y="1489592"/>
            <a:ext cx="11005037" cy="4675712"/>
          </a:xfrm>
        </p:spPr>
        <p:txBody>
          <a:bodyPr vertOverflow="overflow" horzOverflow="clip" vert="horz" wrap="square" lIns="0" tIns="0" rIns="0" bIns="0" numCol="1" spcCol="0" rtlCol="0" fromWordArt="0" anchor="t" anchorCtr="0" forceAA="0" compatLnSpc="0">
            <a:noAutofit/>
          </a:bodyPr>
          <a:lstStyle>
            <a:lvl1pPr marL="0" indent="0">
              <a:buNone/>
              <a:defRPr/>
            </a:lvl1pPr>
          </a:lstStyle>
          <a:p>
            <a:pPr>
              <a:lnSpc>
                <a:spcPct val="114999"/>
              </a:lnSpc>
              <a:defRPr/>
            </a:pPr>
            <a:r>
              <a:rPr lang="de-DE" sz="2100" b="0" i="0" u="none" strike="noStrike" cap="none" spc="0" dirty="0">
                <a:solidFill>
                  <a:schemeClr val="tx1"/>
                </a:solidFill>
                <a:latin typeface="Arial Narrow"/>
                <a:ea typeface="Arial Narrow"/>
                <a:cs typeface="Arial Narrow"/>
              </a:rPr>
              <a:t>TASK B – </a:t>
            </a:r>
            <a:r>
              <a:rPr lang="de-DE" sz="2100" b="1" i="1" u="none" strike="noStrike" cap="none" spc="0" dirty="0">
                <a:solidFill>
                  <a:schemeClr val="tx1"/>
                </a:solidFill>
                <a:latin typeface="Arial Narrow"/>
                <a:ea typeface="Arial Narrow"/>
                <a:cs typeface="Arial Narrow"/>
              </a:rPr>
              <a:t>STAKEHOLDERS</a:t>
            </a:r>
          </a:p>
          <a:p>
            <a:pPr marL="400050" lvl="1" indent="0">
              <a:lnSpc>
                <a:spcPct val="100000"/>
              </a:lnSpc>
              <a:buNone/>
              <a:defRPr/>
            </a:pPr>
            <a:endParaRPr lang="en-US" sz="800" b="1" i="1" dirty="0">
              <a:ea typeface="Arial Narrow"/>
              <a:cs typeface="Arial Narrow"/>
            </a:endParaRPr>
          </a:p>
          <a:p>
            <a:pPr indent="-412750">
              <a:lnSpc>
                <a:spcPct val="100000"/>
              </a:lnSpc>
              <a:defRPr/>
            </a:pPr>
            <a:r>
              <a:rPr lang="en-US" sz="2100" dirty="0">
                <a:ea typeface="Arial Narrow"/>
                <a:cs typeface="Arial Narrow"/>
              </a:rPr>
              <a:t>Questions for Reflection (continued):</a:t>
            </a:r>
            <a:endParaRPr lang="en-US" sz="2100" u="none" strike="noStrike" cap="none" spc="0" dirty="0">
              <a:solidFill>
                <a:schemeClr val="tx1"/>
              </a:solidFill>
              <a:latin typeface="Arial Narrow"/>
              <a:ea typeface="Arial Narrow"/>
              <a:cs typeface="Arial Narrow"/>
            </a:endParaRPr>
          </a:p>
          <a:p>
            <a:pPr lvl="1" indent="-412750">
              <a:lnSpc>
                <a:spcPct val="100000"/>
              </a:lnSpc>
              <a:buFont typeface="Arial"/>
              <a:buChar char="•"/>
              <a:defRPr/>
            </a:pPr>
            <a:r>
              <a:rPr lang="en-US" sz="2100" b="0" i="0" u="none" strike="noStrike" cap="none" spc="0" dirty="0">
                <a:solidFill>
                  <a:schemeClr val="tx1"/>
                </a:solidFill>
                <a:latin typeface="Arial Narrow"/>
                <a:ea typeface="Arial Narrow"/>
                <a:cs typeface="Arial Narrow"/>
              </a:rPr>
              <a:t>How do you ensure to </a:t>
            </a:r>
            <a:r>
              <a:rPr lang="en-US" sz="2100" b="1" i="0" u="none" strike="noStrike" cap="none" spc="0" dirty="0">
                <a:solidFill>
                  <a:schemeClr val="tx1"/>
                </a:solidFill>
                <a:latin typeface="Arial Narrow"/>
                <a:ea typeface="Arial Narrow"/>
                <a:cs typeface="Arial Narrow"/>
              </a:rPr>
              <a:t>engage the targeted stakeholders </a:t>
            </a:r>
            <a:r>
              <a:rPr lang="en-US" sz="2100" b="0" i="0" u="none" strike="noStrike" cap="none" spc="0" dirty="0">
                <a:solidFill>
                  <a:schemeClr val="tx1"/>
                </a:solidFill>
                <a:latin typeface="Arial Narrow"/>
                <a:ea typeface="Arial Narrow"/>
                <a:cs typeface="Arial Narrow"/>
              </a:rPr>
              <a:t>from the start of the project and continuously over a longer period?</a:t>
            </a:r>
          </a:p>
          <a:p>
            <a:pPr lvl="1" indent="-412750">
              <a:lnSpc>
                <a:spcPct val="100000"/>
              </a:lnSpc>
              <a:buFont typeface="Arial"/>
              <a:buChar char="•"/>
              <a:defRPr/>
            </a:pPr>
            <a:r>
              <a:rPr lang="en-US" sz="2100" b="0" i="0" u="none" strike="noStrike" cap="none" spc="0" dirty="0">
                <a:solidFill>
                  <a:schemeClr val="tx1"/>
                </a:solidFill>
                <a:latin typeface="Arial Narrow"/>
                <a:ea typeface="Arial Narrow"/>
                <a:cs typeface="Arial Narrow"/>
              </a:rPr>
              <a:t>How will you create </a:t>
            </a:r>
            <a:r>
              <a:rPr lang="en-US" sz="2100" b="1" i="0" u="none" strike="noStrike" cap="none" spc="0" dirty="0">
                <a:solidFill>
                  <a:schemeClr val="tx1"/>
                </a:solidFill>
                <a:latin typeface="Arial Narrow"/>
                <a:ea typeface="Arial Narrow"/>
                <a:cs typeface="Arial Narrow"/>
              </a:rPr>
              <a:t>a feeling of problem ownership </a:t>
            </a:r>
            <a:r>
              <a:rPr lang="en-US" sz="2100" b="0" i="0" u="none" strike="noStrike" cap="none" spc="0" dirty="0">
                <a:solidFill>
                  <a:schemeClr val="tx1"/>
                </a:solidFill>
                <a:latin typeface="Arial Narrow"/>
                <a:ea typeface="Arial Narrow"/>
                <a:cs typeface="Arial Narrow"/>
              </a:rPr>
              <a:t>among the stakeholders and prevent “just fulfilling a task”- or “not my problem”-attitudes? </a:t>
            </a:r>
          </a:p>
          <a:p>
            <a:pPr lvl="1" indent="-412750">
              <a:lnSpc>
                <a:spcPct val="100000"/>
              </a:lnSpc>
              <a:buFont typeface="Arial"/>
              <a:buChar char="•"/>
              <a:defRPr/>
            </a:pPr>
            <a:r>
              <a:rPr lang="en-US" sz="2100" b="0" i="0" u="none" strike="noStrike" cap="none" spc="0" dirty="0">
                <a:solidFill>
                  <a:schemeClr val="tx1"/>
                </a:solidFill>
                <a:latin typeface="Arial Narrow"/>
                <a:ea typeface="Arial Narrow"/>
                <a:cs typeface="Arial Narrow"/>
              </a:rPr>
              <a:t>How are you planning to </a:t>
            </a:r>
            <a:r>
              <a:rPr lang="en-US" sz="2100" b="1" i="0" u="none" strike="noStrike" cap="none" spc="0" dirty="0">
                <a:solidFill>
                  <a:schemeClr val="tx1"/>
                </a:solidFill>
                <a:latin typeface="Arial Narrow"/>
                <a:ea typeface="Arial Narrow"/>
                <a:cs typeface="Arial Narrow"/>
              </a:rPr>
              <a:t>stimulate critical reflection </a:t>
            </a:r>
            <a:r>
              <a:rPr lang="en-US" sz="2100" b="0" i="0" u="none" strike="noStrike" cap="none" spc="0" dirty="0">
                <a:solidFill>
                  <a:schemeClr val="tx1"/>
                </a:solidFill>
                <a:latin typeface="Arial Narrow"/>
                <a:ea typeface="Arial Narrow"/>
                <a:cs typeface="Arial Narrow"/>
              </a:rPr>
              <a:t>among the stakeholders e.g., regarding the root causes of physical inactivity, the potential (lack of) impact of certain intervention ideas, and possible gains of cooperating with other institutions?</a:t>
            </a:r>
          </a:p>
          <a:p>
            <a:pPr lvl="1" indent="-412750">
              <a:lnSpc>
                <a:spcPct val="100000"/>
              </a:lnSpc>
              <a:buFont typeface="Arial"/>
              <a:buChar char="•"/>
              <a:defRPr/>
            </a:pPr>
            <a:r>
              <a:rPr lang="en-US" sz="2100" b="0" i="0" u="none" strike="noStrike" cap="none" spc="0" dirty="0">
                <a:solidFill>
                  <a:schemeClr val="tx1"/>
                </a:solidFill>
                <a:latin typeface="Arial Narrow"/>
                <a:ea typeface="Arial Narrow"/>
                <a:cs typeface="Arial Narrow"/>
              </a:rPr>
              <a:t>How do you intent to </a:t>
            </a:r>
            <a:r>
              <a:rPr lang="en-US" sz="2100" b="1" i="0" u="none" strike="noStrike" cap="none" spc="0" dirty="0">
                <a:solidFill>
                  <a:schemeClr val="tx1"/>
                </a:solidFill>
                <a:latin typeface="Arial Narrow"/>
                <a:ea typeface="Arial Narrow"/>
                <a:cs typeface="Arial Narrow"/>
              </a:rPr>
              <a:t>manage potential power imbalances </a:t>
            </a:r>
            <a:r>
              <a:rPr lang="en-US" sz="2100" b="0" i="0" u="none" strike="noStrike" cap="none" spc="0" dirty="0">
                <a:solidFill>
                  <a:schemeClr val="tx1"/>
                </a:solidFill>
                <a:latin typeface="Arial Narrow"/>
                <a:ea typeface="Arial Narrow"/>
                <a:cs typeface="Arial Narrow"/>
              </a:rPr>
              <a:t>among the stakeholders involved in the project?</a:t>
            </a:r>
          </a:p>
        </p:txBody>
      </p:sp>
      <p:sp>
        <p:nvSpPr>
          <p:cNvPr id="6" name="Fußzeilenplatzhalter 4"/>
          <p:cNvSpPr>
            <a:spLocks noGrp="1"/>
          </p:cNvSpPr>
          <p:nvPr>
            <p:ph type="ftr" sz="quarter" idx="3"/>
          </p:nvPr>
        </p:nvSpPr>
        <p:spPr bwMode="auto">
          <a:xfrm>
            <a:off x="943038"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7" name="Rechteck 12"/>
          <p:cNvSpPr/>
          <p:nvPr/>
        </p:nvSpPr>
        <p:spPr bwMode="auto">
          <a:xfrm>
            <a:off x="-11979" y="1150185"/>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4E94FEAA-B491-FBC4-5CDD-74601A95863E}" type="slidenum">
              <a:rPr lang="de-DE" sz="1600" b="1">
                <a:latin typeface="Arial"/>
                <a:cs typeface="Arial"/>
              </a:rPr>
              <a:t>25</a:t>
            </a:fld>
            <a:endParaRPr lang="de-DE" sz="1600">
              <a:latin typeface="Arial"/>
              <a:cs typeface="Arial"/>
            </a:endParaRPr>
          </a:p>
        </p:txBody>
      </p:sp>
    </p:spTree>
    <p:extLst>
      <p:ext uri="{BB962C8B-B14F-4D97-AF65-F5344CB8AC3E}">
        <p14:creationId xmlns:p14="http://schemas.microsoft.com/office/powerpoint/2010/main" val="3799309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0" y="0"/>
            <a:ext cx="12217399" cy="6863978"/>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5" name="Grafik 13"/>
          <p:cNvPicPr>
            <a:picLocks noChangeAspect="1"/>
          </p:cNvPicPr>
          <p:nvPr/>
        </p:nvPicPr>
        <p:blipFill>
          <a:blip r:embed="rId2"/>
          <a:stretch/>
        </p:blipFill>
        <p:spPr bwMode="auto">
          <a:xfrm>
            <a:off x="10333240" y="6315071"/>
            <a:ext cx="216000" cy="247352"/>
          </a:xfrm>
          <a:prstGeom prst="rect">
            <a:avLst/>
          </a:prstGeom>
        </p:spPr>
      </p:pic>
      <p:sp>
        <p:nvSpPr>
          <p:cNvPr id="6" name="Textplatzhalter 15"/>
          <p:cNvSpPr>
            <a:spLocks noGrp="1"/>
          </p:cNvSpPr>
          <p:nvPr/>
        </p:nvSpPr>
        <p:spPr bwMode="auto">
          <a:xfrm>
            <a:off x="790571" y="1762247"/>
            <a:ext cx="10922000" cy="3327399"/>
          </a:xfrm>
        </p:spPr>
        <p:txBody>
          <a:bodyPr vert="horz" lIns="0" tIns="0" rIns="0" bIns="0" rtlCol="0">
            <a:normAutofit/>
          </a:bodyPr>
          <a:lstStyle>
            <a:lvl1pPr marL="0" indent="0" algn="l" defTabSz="914400">
              <a:lnSpc>
                <a:spcPct val="90000"/>
              </a:lnSpc>
              <a:spcBef>
                <a:spcPts val="997"/>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7"/>
              </a:spcBef>
              <a:buSzPct val="90000"/>
              <a:buFont typeface="Symbol"/>
              <a:buChar char="¾"/>
              <a:defRPr sz="2400">
                <a:solidFill>
                  <a:schemeClr val="tx1"/>
                </a:solidFill>
                <a:latin typeface="Arial Narrow"/>
                <a:ea typeface="+mn-ea"/>
                <a:cs typeface="+mn-cs"/>
              </a:defRPr>
            </a:lvl2pPr>
            <a:lvl3pPr marL="1257297" indent="-342900" algn="l" defTabSz="914400">
              <a:lnSpc>
                <a:spcPct val="90000"/>
              </a:lnSpc>
              <a:spcBef>
                <a:spcPts val="497"/>
              </a:spcBef>
              <a:buSzPct val="90000"/>
              <a:buFont typeface="Symbol"/>
              <a:buChar char="¾"/>
              <a:defRPr sz="2400">
                <a:solidFill>
                  <a:schemeClr val="tx1"/>
                </a:solidFill>
                <a:latin typeface="Arial Narrow"/>
                <a:ea typeface="+mn-ea"/>
                <a:cs typeface="+mn-cs"/>
              </a:defRPr>
            </a:lvl3pPr>
            <a:lvl4pPr marL="1701797" indent="-330197" algn="l" defTabSz="914400">
              <a:lnSpc>
                <a:spcPct val="90000"/>
              </a:lnSpc>
              <a:spcBef>
                <a:spcPts val="497"/>
              </a:spcBef>
              <a:buSzPct val="90000"/>
              <a:buFont typeface="Symbol"/>
              <a:buChar char="¾"/>
              <a:defRPr sz="2400">
                <a:solidFill>
                  <a:schemeClr val="tx1"/>
                </a:solidFill>
                <a:latin typeface="Arial Narrow"/>
                <a:ea typeface="+mn-ea"/>
                <a:cs typeface="+mn-cs"/>
              </a:defRPr>
            </a:lvl4pPr>
            <a:lvl5pPr marL="2158997" indent="-330197" algn="l" defTabSz="914400">
              <a:lnSpc>
                <a:spcPct val="90000"/>
              </a:lnSpc>
              <a:spcBef>
                <a:spcPts val="497"/>
              </a:spcBef>
              <a:buSzPct val="90000"/>
              <a:buFont typeface="Symbol"/>
              <a:buChar char="¾"/>
              <a:defRPr sz="2400">
                <a:solidFill>
                  <a:schemeClr val="tx1"/>
                </a:solidFill>
                <a:latin typeface="Arial Narrow"/>
                <a:ea typeface="+mn-ea"/>
                <a:cs typeface="+mn-cs"/>
              </a:defRPr>
            </a:lvl5pPr>
            <a:lvl6pPr marL="2514597" indent="-228600" algn="l" defTabSz="914400">
              <a:lnSpc>
                <a:spcPct val="90000"/>
              </a:lnSpc>
              <a:spcBef>
                <a:spcPts val="497"/>
              </a:spcBef>
              <a:buFont typeface="Arial"/>
              <a:buChar char="•"/>
              <a:defRPr sz="1800">
                <a:solidFill>
                  <a:schemeClr val="tx1"/>
                </a:solidFill>
                <a:latin typeface="+mn-lt"/>
                <a:ea typeface="+mn-ea"/>
                <a:cs typeface="+mn-cs"/>
              </a:defRPr>
            </a:lvl6pPr>
            <a:lvl7pPr marL="2971800" indent="-228600" algn="l" defTabSz="914400">
              <a:lnSpc>
                <a:spcPct val="90000"/>
              </a:lnSpc>
              <a:spcBef>
                <a:spcPts val="497"/>
              </a:spcBef>
              <a:buFont typeface="Arial"/>
              <a:buChar char="•"/>
              <a:defRPr sz="1800">
                <a:solidFill>
                  <a:schemeClr val="tx1"/>
                </a:solidFill>
                <a:latin typeface="+mn-lt"/>
                <a:ea typeface="+mn-ea"/>
                <a:cs typeface="+mn-cs"/>
              </a:defRPr>
            </a:lvl7pPr>
            <a:lvl8pPr marL="3429000" indent="-228600" algn="l" defTabSz="914400">
              <a:lnSpc>
                <a:spcPct val="90000"/>
              </a:lnSpc>
              <a:spcBef>
                <a:spcPts val="497"/>
              </a:spcBef>
              <a:buFont typeface="Arial"/>
              <a:buChar char="•"/>
              <a:defRPr sz="1800">
                <a:solidFill>
                  <a:schemeClr val="tx1"/>
                </a:solidFill>
                <a:latin typeface="+mn-lt"/>
                <a:ea typeface="+mn-ea"/>
                <a:cs typeface="+mn-cs"/>
              </a:defRPr>
            </a:lvl8pPr>
            <a:lvl9pPr marL="3886200" indent="-228600" algn="l" defTabSz="914400">
              <a:lnSpc>
                <a:spcPct val="90000"/>
              </a:lnSpc>
              <a:spcBef>
                <a:spcPts val="497"/>
              </a:spcBef>
              <a:buFont typeface="Arial"/>
              <a:buChar char="•"/>
              <a:defRPr sz="1800">
                <a:solidFill>
                  <a:schemeClr val="tx1"/>
                </a:solidFill>
                <a:latin typeface="+mn-lt"/>
                <a:ea typeface="+mn-ea"/>
                <a:cs typeface="+mn-cs"/>
              </a:defRPr>
            </a:lvl9pPr>
          </a:lstStyle>
          <a:p>
            <a:pPr algn="l">
              <a:defRPr/>
            </a:pPr>
            <a:r>
              <a:rPr lang="de-DE" sz="3600" b="0" i="0" u="none" strike="noStrike" cap="all" spc="0" dirty="0">
                <a:solidFill>
                  <a:schemeClr val="bg1"/>
                </a:solidFill>
                <a:latin typeface="Arial"/>
                <a:ea typeface="Arial"/>
                <a:cs typeface="Arial"/>
              </a:rPr>
              <a:t>TASK 1B </a:t>
            </a:r>
            <a:r>
              <a:rPr lang="en-US" sz="3600" dirty="0">
                <a:solidFill>
                  <a:schemeClr val="bg1"/>
                </a:solidFill>
                <a:latin typeface="Arial"/>
                <a:ea typeface="Arial"/>
                <a:cs typeface="Arial"/>
              </a:rPr>
              <a:t>–</a:t>
            </a:r>
            <a:r>
              <a:rPr lang="de-DE" sz="3600" b="1" i="0" u="none" strike="noStrike" cap="all" spc="0" dirty="0">
                <a:solidFill>
                  <a:schemeClr val="bg1"/>
                </a:solidFill>
                <a:latin typeface="Arial"/>
                <a:ea typeface="Arial"/>
                <a:cs typeface="Arial"/>
              </a:rPr>
              <a:t> MATERIALS </a:t>
            </a:r>
            <a:endParaRPr sz="3600" b="1" dirty="0">
              <a:solidFill>
                <a:schemeClr val="bg1"/>
              </a:solidFill>
              <a:latin typeface="Arial"/>
              <a:ea typeface="Arial"/>
              <a:cs typeface="Arial"/>
            </a:endParaRPr>
          </a:p>
          <a:p>
            <a:pPr algn="l">
              <a:defRPr/>
            </a:pPr>
            <a:r>
              <a:rPr lang="en-US" sz="3600" dirty="0">
                <a:solidFill>
                  <a:schemeClr val="bg1"/>
                </a:solidFill>
                <a:latin typeface="Arial"/>
                <a:ea typeface="Arial"/>
                <a:cs typeface="Arial"/>
              </a:rPr>
              <a:t>POTENTIAL </a:t>
            </a:r>
            <a:r>
              <a:rPr sz="3600" b="0" dirty="0">
                <a:solidFill>
                  <a:schemeClr val="bg1"/>
                </a:solidFill>
                <a:latin typeface="Arial"/>
                <a:ea typeface="Arial"/>
                <a:cs typeface="Arial"/>
              </a:rPr>
              <a:t>STAKEHOLDERS</a:t>
            </a:r>
            <a:endParaRPr dirty="0"/>
          </a:p>
        </p:txBody>
      </p:sp>
      <p:sp>
        <p:nvSpPr>
          <p:cNvPr id="7" name="Rectangle 6"/>
          <p:cNvSpPr/>
          <p:nvPr/>
        </p:nvSpPr>
        <p:spPr bwMode="auto">
          <a:xfrm>
            <a:off x="5027769" y="3648807"/>
            <a:ext cx="6520961" cy="313592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a:p>
        </p:txBody>
      </p:sp>
      <p:sp>
        <p:nvSpPr>
          <p:cNvPr id="8" name="Rectangle 7"/>
          <p:cNvSpPr/>
          <p:nvPr/>
        </p:nvSpPr>
        <p:spPr bwMode="auto">
          <a:xfrm>
            <a:off x="790571" y="3245915"/>
            <a:ext cx="9732165" cy="623248"/>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r>
              <a:rPr lang="en-US" sz="1800" b="0" i="0" u="none" strike="noStrike" cap="none" spc="0" dirty="0">
                <a:solidFill>
                  <a:schemeClr val="bg1"/>
                </a:solidFill>
                <a:latin typeface="+mn-lt"/>
                <a:ea typeface="+mn-ea"/>
                <a:cs typeface="+mn-cs"/>
              </a:rPr>
              <a:t>In Appendix A of the Case Description, you find an incomplete list of potential stakeholders in the region of </a:t>
            </a:r>
            <a:r>
              <a:rPr lang="en-US" sz="1800" b="0" i="0" u="none" strike="noStrike" cap="none" spc="0" dirty="0" err="1">
                <a:solidFill>
                  <a:schemeClr val="bg1"/>
                </a:solidFill>
                <a:latin typeface="+mn-lt"/>
                <a:ea typeface="+mn-ea"/>
                <a:cs typeface="+mn-cs"/>
              </a:rPr>
              <a:t>Amberg</a:t>
            </a:r>
            <a:r>
              <a:rPr lang="en-US" sz="1800" b="0" i="0" u="none" strike="noStrike" cap="none" spc="0" dirty="0">
                <a:solidFill>
                  <a:schemeClr val="bg1"/>
                </a:solidFill>
                <a:latin typeface="+mn-lt"/>
                <a:ea typeface="+mn-ea"/>
                <a:cs typeface="+mn-cs"/>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r>
              <a:rPr b="1" dirty="0"/>
              <a:t>27</a:t>
            </a:r>
            <a:endParaRPr sz="1600" b="1" dirty="0">
              <a:latin typeface="Arial"/>
              <a:cs typeface="Arial"/>
            </a:endParaRPr>
          </a:p>
        </p:txBody>
      </p:sp>
      <p:sp>
        <p:nvSpPr>
          <p:cNvPr id="9" name="Titel 1">
            <a:extLst>
              <a:ext uri="{FF2B5EF4-FFF2-40B4-BE49-F238E27FC236}">
                <a16:creationId xmlns:a16="http://schemas.microsoft.com/office/drawing/2014/main" id="{0EFDFF6F-F816-4E7B-8030-8DF40A23110E}"/>
              </a:ext>
            </a:extLst>
          </p:cNvPr>
          <p:cNvSpPr>
            <a:spLocks noGrp="1"/>
          </p:cNvSpPr>
          <p:nvPr>
            <p:ph type="title" hasCustomPrompt="1"/>
          </p:nvPr>
        </p:nvSpPr>
        <p:spPr bwMode="auto">
          <a:xfrm>
            <a:off x="634996" y="638184"/>
            <a:ext cx="11294733" cy="848719"/>
          </a:xfrm>
        </p:spPr>
        <p:txBody>
          <a:bodyPr lIns="0" tIns="0" rIns="0" bIns="0" anchor="t">
            <a:noAutofit/>
          </a:bodyPr>
          <a:lstStyle>
            <a:lvl1pPr>
              <a:lnSpc>
                <a:spcPts val="2998"/>
              </a:lnSpc>
              <a:defRPr sz="3000" b="1">
                <a:latin typeface="Arial"/>
                <a:cs typeface="Arial"/>
              </a:defRPr>
            </a:lvl1pPr>
          </a:lstStyle>
          <a:p>
            <a:pPr>
              <a:defRPr/>
            </a:pPr>
            <a:r>
              <a:rPr lang="de-DE" b="0" dirty="0"/>
              <a:t>TASK 1B</a:t>
            </a:r>
            <a:r>
              <a:rPr lang="de-DE" dirty="0"/>
              <a:t>: Materials </a:t>
            </a:r>
            <a:br>
              <a:rPr lang="de-DE" dirty="0"/>
            </a:br>
            <a:r>
              <a:rPr lang="de-DE" b="0" dirty="0"/>
              <a:t>- </a:t>
            </a:r>
            <a:r>
              <a:rPr lang="en-US" b="0" dirty="0"/>
              <a:t>Potential stakeholders</a:t>
            </a:r>
            <a:endParaRPr dirty="0"/>
          </a:p>
        </p:txBody>
      </p:sp>
      <p:sp>
        <p:nvSpPr>
          <p:cNvPr id="10" name="Rechteck 12">
            <a:extLst>
              <a:ext uri="{FF2B5EF4-FFF2-40B4-BE49-F238E27FC236}">
                <a16:creationId xmlns:a16="http://schemas.microsoft.com/office/drawing/2014/main" id="{49E002E7-B8F4-4B61-88F7-1077BFB2C814}"/>
              </a:ext>
            </a:extLst>
          </p:cNvPr>
          <p:cNvSpPr/>
          <p:nvPr/>
        </p:nvSpPr>
        <p:spPr bwMode="auto">
          <a:xfrm>
            <a:off x="-11980" y="1445515"/>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4" name="Picture 13" descr="Table&#10;&#10;Description automatically generated">
            <a:extLst>
              <a:ext uri="{FF2B5EF4-FFF2-40B4-BE49-F238E27FC236}">
                <a16:creationId xmlns:a16="http://schemas.microsoft.com/office/drawing/2014/main" id="{429C9B2D-60BC-4FF7-B945-309E91695CAF}"/>
              </a:ext>
            </a:extLst>
          </p:cNvPr>
          <p:cNvPicPr>
            <a:picLocks noChangeAspect="1"/>
          </p:cNvPicPr>
          <p:nvPr/>
        </p:nvPicPr>
        <p:blipFill rotWithShape="1">
          <a:blip r:embed="rId2">
            <a:extLst>
              <a:ext uri="{28A0092B-C50C-407E-A947-70E740481C1C}">
                <a14:useLocalDpi xmlns:a14="http://schemas.microsoft.com/office/drawing/2010/main" val="0"/>
              </a:ext>
            </a:extLst>
          </a:blip>
          <a:srcRect b="38243"/>
          <a:stretch/>
        </p:blipFill>
        <p:spPr>
          <a:xfrm>
            <a:off x="634996" y="1921666"/>
            <a:ext cx="5356941" cy="4235355"/>
          </a:xfrm>
          <a:prstGeom prst="rect">
            <a:avLst/>
          </a:prstGeom>
        </p:spPr>
      </p:pic>
      <p:pic>
        <p:nvPicPr>
          <p:cNvPr id="16" name="Picture 15" descr="Table&#10;&#10;Description automatically generated">
            <a:extLst>
              <a:ext uri="{FF2B5EF4-FFF2-40B4-BE49-F238E27FC236}">
                <a16:creationId xmlns:a16="http://schemas.microsoft.com/office/drawing/2014/main" id="{BA608859-D900-4C6F-B61E-D4B3379C5F97}"/>
              </a:ext>
            </a:extLst>
          </p:cNvPr>
          <p:cNvPicPr>
            <a:picLocks noChangeAspect="1"/>
          </p:cNvPicPr>
          <p:nvPr/>
        </p:nvPicPr>
        <p:blipFill rotWithShape="1">
          <a:blip r:embed="rId2">
            <a:extLst>
              <a:ext uri="{28A0092B-C50C-407E-A947-70E740481C1C}">
                <a14:useLocalDpi xmlns:a14="http://schemas.microsoft.com/office/drawing/2010/main" val="0"/>
              </a:ext>
            </a:extLst>
          </a:blip>
          <a:srcRect t="60575" b="1"/>
          <a:stretch/>
        </p:blipFill>
        <p:spPr>
          <a:xfrm>
            <a:off x="6282362" y="2687469"/>
            <a:ext cx="5356941" cy="270374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0" y="0"/>
            <a:ext cx="12217399" cy="6863979"/>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13"/>
          <p:cNvPicPr>
            <a:picLocks noChangeAspect="1"/>
          </p:cNvPicPr>
          <p:nvPr/>
        </p:nvPicPr>
        <p:blipFill>
          <a:blip r:embed="rId2"/>
          <a:stretch/>
        </p:blipFill>
        <p:spPr bwMode="auto">
          <a:xfrm>
            <a:off x="10333240" y="6315072"/>
            <a:ext cx="216000" cy="247353"/>
          </a:xfrm>
          <a:prstGeom prst="rect">
            <a:avLst/>
          </a:prstGeom>
        </p:spPr>
      </p:pic>
      <p:sp>
        <p:nvSpPr>
          <p:cNvPr id="6" name="Textplatzhalter 15"/>
          <p:cNvSpPr>
            <a:spLocks noGrp="1"/>
          </p:cNvSpPr>
          <p:nvPr/>
        </p:nvSpPr>
        <p:spPr bwMode="auto">
          <a:xfrm>
            <a:off x="790573" y="2110278"/>
            <a:ext cx="10922000" cy="3327399"/>
          </a:xfrm>
        </p:spPr>
        <p:txBody>
          <a:bodyPr vert="horz" lIns="0" tIns="0" rIns="0" bIns="0" rtlCol="0">
            <a:normAutofit/>
          </a:bodyPr>
          <a:lstStyle>
            <a:lvl1pPr marL="0" indent="0" algn="l" defTabSz="914400">
              <a:lnSpc>
                <a:spcPct val="90000"/>
              </a:lnSpc>
              <a:spcBef>
                <a:spcPts val="998"/>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8"/>
              </a:spcBef>
              <a:buSzPct val="90000"/>
              <a:buFont typeface="Symbol"/>
              <a:buChar char="¾"/>
              <a:defRPr sz="2400">
                <a:solidFill>
                  <a:schemeClr val="tx1"/>
                </a:solidFill>
                <a:latin typeface="Arial Narrow"/>
                <a:ea typeface="+mn-ea"/>
                <a:cs typeface="+mn-cs"/>
              </a:defRPr>
            </a:lvl2pPr>
            <a:lvl3pPr marL="1257298" indent="-342900" algn="l" defTabSz="914400">
              <a:lnSpc>
                <a:spcPct val="90000"/>
              </a:lnSpc>
              <a:spcBef>
                <a:spcPts val="498"/>
              </a:spcBef>
              <a:buSzPct val="90000"/>
              <a:buFont typeface="Symbol"/>
              <a:buChar char="¾"/>
              <a:defRPr sz="2400">
                <a:solidFill>
                  <a:schemeClr val="tx1"/>
                </a:solidFill>
                <a:latin typeface="Arial Narrow"/>
                <a:ea typeface="+mn-ea"/>
                <a:cs typeface="+mn-cs"/>
              </a:defRPr>
            </a:lvl3pPr>
            <a:lvl4pPr marL="17017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4pPr>
            <a:lvl5pPr marL="21589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5pPr>
            <a:lvl6pPr marL="2514598" indent="-228600" algn="l" defTabSz="914400">
              <a:lnSpc>
                <a:spcPct val="90000"/>
              </a:lnSpc>
              <a:spcBef>
                <a:spcPts val="498"/>
              </a:spcBef>
              <a:buFont typeface="Arial"/>
              <a:buChar char="•"/>
              <a:defRPr sz="1800">
                <a:solidFill>
                  <a:schemeClr val="tx1"/>
                </a:solidFill>
                <a:latin typeface="+mn-lt"/>
                <a:ea typeface="+mn-ea"/>
                <a:cs typeface="+mn-cs"/>
              </a:defRPr>
            </a:lvl6pPr>
            <a:lvl7pPr marL="2971800" indent="-228600" algn="l" defTabSz="914400">
              <a:lnSpc>
                <a:spcPct val="90000"/>
              </a:lnSpc>
              <a:spcBef>
                <a:spcPts val="498"/>
              </a:spcBef>
              <a:buFont typeface="Arial"/>
              <a:buChar char="•"/>
              <a:defRPr sz="1800">
                <a:solidFill>
                  <a:schemeClr val="tx1"/>
                </a:solidFill>
                <a:latin typeface="+mn-lt"/>
                <a:ea typeface="+mn-ea"/>
                <a:cs typeface="+mn-cs"/>
              </a:defRPr>
            </a:lvl7pPr>
            <a:lvl8pPr marL="3429000" indent="-228600" algn="l" defTabSz="914400">
              <a:lnSpc>
                <a:spcPct val="90000"/>
              </a:lnSpc>
              <a:spcBef>
                <a:spcPts val="498"/>
              </a:spcBef>
              <a:buFont typeface="Arial"/>
              <a:buChar char="•"/>
              <a:defRPr sz="1800">
                <a:solidFill>
                  <a:schemeClr val="tx1"/>
                </a:solidFill>
                <a:latin typeface="+mn-lt"/>
                <a:ea typeface="+mn-ea"/>
                <a:cs typeface="+mn-cs"/>
              </a:defRPr>
            </a:lvl8pPr>
            <a:lvl9pPr marL="3886200" indent="-228600" algn="l" defTabSz="914400">
              <a:lnSpc>
                <a:spcPct val="90000"/>
              </a:lnSpc>
              <a:spcBef>
                <a:spcPts val="498"/>
              </a:spcBef>
              <a:buFont typeface="Arial"/>
              <a:buChar char="•"/>
              <a:defRPr sz="1800">
                <a:solidFill>
                  <a:schemeClr val="tx1"/>
                </a:solidFill>
                <a:latin typeface="+mn-lt"/>
                <a:ea typeface="+mn-ea"/>
                <a:cs typeface="+mn-cs"/>
              </a:defRPr>
            </a:lvl9pPr>
          </a:lstStyle>
          <a:p>
            <a:pPr>
              <a:defRPr/>
            </a:pPr>
            <a:r>
              <a:rPr sz="3600" dirty="0">
                <a:solidFill>
                  <a:schemeClr val="bg1"/>
                </a:solidFill>
                <a:latin typeface="Arial"/>
                <a:ea typeface="Arial"/>
                <a:cs typeface="Arial"/>
              </a:rPr>
              <a:t>TASK 1</a:t>
            </a:r>
            <a:r>
              <a:rPr lang="en-US" sz="3600" dirty="0">
                <a:solidFill>
                  <a:schemeClr val="bg1"/>
                </a:solidFill>
                <a:latin typeface="Arial"/>
                <a:ea typeface="Arial"/>
                <a:cs typeface="Arial"/>
              </a:rPr>
              <a:t>C – </a:t>
            </a:r>
            <a:r>
              <a:rPr lang="en-US" sz="3600" b="1" dirty="0">
                <a:solidFill>
                  <a:schemeClr val="bg1"/>
                </a:solidFill>
                <a:latin typeface="Arial"/>
                <a:ea typeface="Arial"/>
                <a:cs typeface="Arial"/>
              </a:rPr>
              <a:t>DEVELOP A PROJECT PROPOSAL</a:t>
            </a:r>
            <a:endParaRPr dirty="0"/>
          </a:p>
        </p:txBody>
      </p:sp>
    </p:spTree>
    <p:extLst>
      <p:ext uri="{BB962C8B-B14F-4D97-AF65-F5344CB8AC3E}">
        <p14:creationId xmlns:p14="http://schemas.microsoft.com/office/powerpoint/2010/main" val="2553607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8" y="638187"/>
            <a:ext cx="10940613" cy="1325561"/>
          </a:xfrm>
        </p:spPr>
        <p:txBody>
          <a:bodyPr lIns="0" tIns="0" rIns="0" bIns="0" anchor="t">
            <a:noAutofit/>
          </a:bodyPr>
          <a:lstStyle>
            <a:lvl1pPr>
              <a:lnSpc>
                <a:spcPts val="2998"/>
              </a:lnSpc>
              <a:defRPr sz="3000" b="1">
                <a:latin typeface="Arial"/>
                <a:cs typeface="Arial"/>
              </a:defRPr>
            </a:lvl1pPr>
          </a:lstStyle>
          <a:p>
            <a:pPr>
              <a:defRPr/>
            </a:pPr>
            <a:r>
              <a:rPr b="0" dirty="0"/>
              <a:t>TASK 1</a:t>
            </a:r>
            <a:r>
              <a:rPr dirty="0"/>
              <a:t>: </a:t>
            </a:r>
            <a:r>
              <a:rPr lang="de-DE" sz="3000" b="1" i="0" u="none" strike="noStrike" cap="none" spc="0" dirty="0">
                <a:solidFill>
                  <a:schemeClr val="tx1"/>
                </a:solidFill>
                <a:latin typeface="Arial Narrow"/>
                <a:ea typeface="Arial Narrow"/>
                <a:cs typeface="Arial Narrow"/>
              </a:rPr>
              <a:t>DEVELOPING A FICTIONAL TD PROJECT</a:t>
            </a:r>
            <a:endParaRPr b="1" dirty="0"/>
          </a:p>
        </p:txBody>
      </p:sp>
      <p:sp>
        <p:nvSpPr>
          <p:cNvPr id="5" name="Textplatzhalter 15"/>
          <p:cNvSpPr>
            <a:spLocks noGrp="1"/>
          </p:cNvSpPr>
          <p:nvPr>
            <p:ph type="body" sz="quarter" idx="11"/>
          </p:nvPr>
        </p:nvSpPr>
        <p:spPr bwMode="auto">
          <a:xfrm>
            <a:off x="634998" y="1609488"/>
            <a:ext cx="11027715" cy="4282208"/>
          </a:xfrm>
        </p:spPr>
        <p:txBody>
          <a:bodyPr vertOverflow="overflow" horzOverflow="clip" vert="horz" wrap="square" lIns="0" tIns="0" rIns="0" bIns="0" numCol="1" spcCol="0" rtlCol="0" fromWordArt="0" anchor="t" anchorCtr="0" forceAA="0" compatLnSpc="0">
            <a:normAutofit fontScale="90000" lnSpcReduction="2000"/>
          </a:bodyPr>
          <a:lstStyle>
            <a:lvl1pPr marL="0" indent="0">
              <a:buNone/>
              <a:defRPr/>
            </a:lvl1pPr>
          </a:lstStyle>
          <a:p>
            <a:pPr>
              <a:lnSpc>
                <a:spcPct val="114999"/>
              </a:lnSpc>
              <a:defRPr/>
            </a:pPr>
            <a:r>
              <a:rPr lang="de-DE" sz="2400" b="0" i="0" u="none" strike="noStrike" cap="none" spc="0" dirty="0">
                <a:solidFill>
                  <a:schemeClr val="tx1"/>
                </a:solidFill>
                <a:latin typeface="Arial Narrow"/>
                <a:ea typeface="Arial Narrow"/>
                <a:cs typeface="Arial Narrow"/>
              </a:rPr>
              <a:t>TASK C - </a:t>
            </a:r>
            <a:r>
              <a:rPr lang="de-DE" sz="2400" b="1" i="1" u="none" strike="noStrike" cap="none" spc="0" dirty="0">
                <a:solidFill>
                  <a:schemeClr val="tx1"/>
                </a:solidFill>
                <a:latin typeface="Arial Narrow"/>
                <a:ea typeface="Arial Narrow"/>
                <a:cs typeface="Arial Narrow"/>
              </a:rPr>
              <a:t>DEVELOP A PROJECT PROPOSAL</a:t>
            </a:r>
            <a:endParaRPr sz="2400" b="0" i="1" u="none" strike="noStrike" cap="none" spc="0" dirty="0">
              <a:solidFill>
                <a:schemeClr val="tx1"/>
              </a:solidFill>
              <a:latin typeface="Arial Narrow"/>
              <a:ea typeface="Arial Narrow"/>
              <a:cs typeface="Arial Narrow"/>
            </a:endParaRPr>
          </a:p>
          <a:p>
            <a:pPr>
              <a:lnSpc>
                <a:spcPct val="114999"/>
              </a:lnSpc>
              <a:defRPr/>
            </a:pPr>
            <a:endParaRPr sz="800" b="0" i="0" u="none" strike="noStrike" cap="none" spc="0" dirty="0">
              <a:solidFill>
                <a:schemeClr val="tx1"/>
              </a:solidFill>
              <a:latin typeface="Arial Narrow"/>
              <a:ea typeface="Arial Narrow"/>
              <a:cs typeface="Arial Narrow"/>
            </a:endParaRPr>
          </a:p>
          <a:p>
            <a:pPr>
              <a:lnSpc>
                <a:spcPct val="114999"/>
              </a:lnSpc>
              <a:defRPr/>
            </a:pP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are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free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to</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create</a:t>
            </a:r>
            <a:r>
              <a:rPr lang="de-DE" sz="2400" b="0" i="0" u="none" strike="noStrike" cap="none" spc="0" dirty="0">
                <a:solidFill>
                  <a:schemeClr val="tx1"/>
                </a:solidFill>
                <a:latin typeface="Arial Narrow"/>
                <a:ea typeface="Arial Narrow"/>
                <a:cs typeface="Arial Narrow"/>
              </a:rPr>
              <a:t> a </a:t>
            </a:r>
            <a:r>
              <a:rPr lang="de-DE" sz="2400" b="1" i="0" u="none" strike="noStrike" cap="none" spc="0" dirty="0" err="1">
                <a:solidFill>
                  <a:schemeClr val="tx1"/>
                </a:solidFill>
                <a:latin typeface="Arial Narrow"/>
                <a:ea typeface="Arial Narrow"/>
                <a:cs typeface="Arial Narrow"/>
              </a:rPr>
              <a:t>project</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proposal</a:t>
            </a:r>
            <a:r>
              <a:rPr lang="de-DE" sz="2400" b="1" i="0" u="none" strike="noStrike" cap="none" spc="0" dirty="0">
                <a:solidFill>
                  <a:schemeClr val="tx1"/>
                </a:solidFill>
                <a:latin typeface="Arial Narrow"/>
                <a:ea typeface="Arial Narrow"/>
                <a:cs typeface="Arial Narrow"/>
              </a:rPr>
              <a:t> in </a:t>
            </a:r>
            <a:r>
              <a:rPr lang="de-DE" sz="2400" b="1" i="0" u="none" strike="noStrike" cap="none" spc="0" dirty="0" err="1">
                <a:solidFill>
                  <a:schemeClr val="tx1"/>
                </a:solidFill>
                <a:latin typeface="Arial Narrow"/>
                <a:ea typeface="Arial Narrow"/>
                <a:cs typeface="Arial Narrow"/>
              </a:rPr>
              <a:t>any</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structure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or</a:t>
            </a:r>
            <a:r>
              <a:rPr lang="de-DE" sz="2400" b="0" i="0" u="none" strike="noStrike" cap="none" spc="0" dirty="0">
                <a:solidFill>
                  <a:schemeClr val="tx1"/>
                </a:solidFill>
                <a:latin typeface="Arial Narrow"/>
                <a:ea typeface="Arial Narrow"/>
                <a:cs typeface="Arial Narrow"/>
              </a:rPr>
              <a:t> form </a:t>
            </a:r>
            <a:r>
              <a:rPr lang="de-DE" sz="2400" b="0" i="0" u="none" strike="noStrike" cap="none" spc="0" dirty="0" err="1">
                <a:solidFill>
                  <a:schemeClr val="tx1"/>
                </a:solidFill>
                <a:latin typeface="Arial Narrow"/>
                <a:ea typeface="Arial Narrow"/>
                <a:cs typeface="Arial Narrow"/>
              </a:rPr>
              <a:t>that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would</a:t>
            </a:r>
            <a:r>
              <a:rPr lang="de-DE" sz="2400" b="0" i="0" u="none" strike="noStrike" cap="none" spc="0" dirty="0">
                <a:solidFill>
                  <a:schemeClr val="tx1"/>
                </a:solidFill>
                <a:latin typeface="Arial Narrow"/>
                <a:ea typeface="Arial Narrow"/>
                <a:cs typeface="Arial Narrow"/>
              </a:rPr>
              <a:t> like and </a:t>
            </a:r>
            <a:r>
              <a:rPr lang="de-DE" sz="2400" b="0" i="0" u="none" strike="noStrike" cap="none" spc="0" dirty="0" err="1">
                <a:solidFill>
                  <a:schemeClr val="tx1"/>
                </a:solidFill>
                <a:latin typeface="Arial Narrow"/>
                <a:ea typeface="Arial Narrow"/>
                <a:cs typeface="Arial Narrow"/>
              </a:rPr>
              <a:t>to</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include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any</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content</a:t>
            </a:r>
            <a:r>
              <a:rPr lang="de-DE" sz="2400" b="0" i="0" u="none" strike="noStrike" cap="none" spc="0" dirty="0">
                <a:solidFill>
                  <a:schemeClr val="tx1"/>
                </a:solidFill>
                <a:latin typeface="Arial Narrow"/>
                <a:ea typeface="Arial Narrow"/>
                <a:cs typeface="Arial Narrow"/>
              </a:rPr>
              <a:t> in </a:t>
            </a:r>
            <a:r>
              <a:rPr lang="de-DE" sz="2400" b="0" i="0" u="none" strike="noStrike" cap="none" spc="0" dirty="0" err="1">
                <a:solidFill>
                  <a:schemeClr val="tx1"/>
                </a:solidFill>
                <a:latin typeface="Arial Narrow"/>
                <a:ea typeface="Arial Narrow"/>
                <a:cs typeface="Arial Narrow"/>
              </a:rPr>
              <a:t>it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that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deem</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important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Please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think</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about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these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questions</a:t>
            </a:r>
            <a:r>
              <a:rPr lang="de-DE" sz="2400" b="0" i="0" u="none" strike="noStrike" cap="none" spc="0" dirty="0">
                <a:solidFill>
                  <a:schemeClr val="tx1"/>
                </a:solidFill>
                <a:latin typeface="Arial Narrow"/>
                <a:ea typeface="Arial Narrow"/>
                <a:cs typeface="Arial Narrow"/>
              </a:rPr>
              <a:t>: </a:t>
            </a:r>
          </a:p>
          <a:p>
            <a:pPr marL="650886" lvl="1" indent="-250835">
              <a:lnSpc>
                <a:spcPct val="114999"/>
              </a:lnSpc>
              <a:buSzPct val="90000"/>
              <a:buFont typeface="Arial"/>
              <a:buChar char="•"/>
              <a:defRPr/>
            </a:pPr>
            <a:r>
              <a:rPr lang="de-DE" sz="2400" b="0" i="0" u="none" strike="noStrike" cap="none" spc="0" dirty="0" err="1">
                <a:solidFill>
                  <a:schemeClr val="tx1"/>
                </a:solidFill>
                <a:latin typeface="Arial Narrow"/>
                <a:ea typeface="Arial Narrow"/>
                <a:cs typeface="Arial Narrow"/>
              </a:rPr>
              <a:t>What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is</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your</a:t>
            </a:r>
            <a:r>
              <a:rPr lang="de-DE" sz="2400" b="0"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schedule</a:t>
            </a:r>
            <a:r>
              <a:rPr lang="de-DE" sz="2400" b="0" i="0" u="none" strike="noStrike" cap="none" spc="0" dirty="0">
                <a:solidFill>
                  <a:schemeClr val="tx1"/>
                </a:solidFill>
                <a:latin typeface="Arial Narrow"/>
                <a:ea typeface="Arial Narrow"/>
                <a:cs typeface="Arial Narrow"/>
              </a:rPr>
              <a:t>?</a:t>
            </a:r>
            <a:endParaRPr sz="2400" b="0" i="0" u="none" strike="noStrike" cap="none" spc="0" dirty="0">
              <a:solidFill>
                <a:schemeClr val="tx1"/>
              </a:solidFill>
              <a:latin typeface="Arial Narrow"/>
              <a:ea typeface="Arial Narrow"/>
              <a:cs typeface="Arial Narrow"/>
            </a:endParaRPr>
          </a:p>
          <a:p>
            <a:pPr marL="650886" lvl="1" indent="-250835">
              <a:lnSpc>
                <a:spcPct val="114999"/>
              </a:lnSpc>
              <a:buSzPct val="90000"/>
              <a:buFont typeface="Arial"/>
              <a:buChar char="•"/>
              <a:defRPr/>
            </a:pPr>
            <a:r>
              <a:rPr lang="de-DE" sz="2400" b="0" i="0" u="none" strike="noStrike" cap="none" spc="0" dirty="0" err="1">
                <a:solidFill>
                  <a:schemeClr val="tx1"/>
                </a:solidFill>
                <a:latin typeface="Arial Narrow"/>
                <a:ea typeface="Arial Narrow"/>
                <a:cs typeface="Arial Narrow"/>
              </a:rPr>
              <a:t>Which</a:t>
            </a:r>
            <a:r>
              <a:rPr lang="de-DE" sz="2400" b="0"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methods</a:t>
            </a:r>
            <a:r>
              <a:rPr lang="de-DE" sz="2400" b="0" i="0" u="none" strike="noStrike" cap="none" spc="0" dirty="0">
                <a:solidFill>
                  <a:schemeClr val="tx1"/>
                </a:solidFill>
                <a:latin typeface="Arial Narrow"/>
                <a:ea typeface="Arial Narrow"/>
                <a:cs typeface="Arial Narrow"/>
              </a:rPr>
              <a:t> will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use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when</a:t>
            </a:r>
            <a:r>
              <a:rPr lang="de-DE" sz="2400" b="0" i="0" u="none" strike="noStrike" cap="none" spc="0" dirty="0">
                <a:solidFill>
                  <a:schemeClr val="tx1"/>
                </a:solidFill>
                <a:latin typeface="Arial Narrow"/>
                <a:ea typeface="Arial Narrow"/>
                <a:cs typeface="Arial Narrow"/>
              </a:rPr>
              <a:t> and </a:t>
            </a:r>
            <a:r>
              <a:rPr lang="de-DE" sz="2400" b="0" i="0" u="none" strike="noStrike" cap="none" spc="0" dirty="0" err="1">
                <a:solidFill>
                  <a:schemeClr val="tx1"/>
                </a:solidFill>
                <a:latin typeface="Arial Narrow"/>
                <a:ea typeface="Arial Narrow"/>
                <a:cs typeface="Arial Narrow"/>
              </a:rPr>
              <a:t>why</a:t>
            </a:r>
            <a:r>
              <a:rPr lang="de-DE" sz="2400" b="0" i="0" u="none" strike="noStrike" cap="none" spc="0" dirty="0">
                <a:solidFill>
                  <a:schemeClr val="tx1"/>
                </a:solidFill>
                <a:latin typeface="Arial Narrow"/>
                <a:ea typeface="Arial Narrow"/>
                <a:cs typeface="Arial Narrow"/>
              </a:rPr>
              <a:t> do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use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them</a:t>
            </a:r>
            <a:r>
              <a:rPr lang="de-DE" sz="2400" b="0" i="0" u="none" strike="noStrike" cap="none" spc="0" dirty="0">
                <a:solidFill>
                  <a:schemeClr val="tx1"/>
                </a:solidFill>
                <a:latin typeface="Arial Narrow"/>
                <a:ea typeface="Arial Narrow"/>
                <a:cs typeface="Arial Narrow"/>
              </a:rPr>
              <a:t>?</a:t>
            </a:r>
            <a:endParaRPr sz="2400" b="0" i="0" u="none" strike="noStrike" cap="none" spc="0" dirty="0">
              <a:solidFill>
                <a:schemeClr val="tx1"/>
              </a:solidFill>
              <a:latin typeface="Arial Narrow"/>
              <a:ea typeface="Arial Narrow"/>
              <a:cs typeface="Arial Narrow"/>
            </a:endParaRPr>
          </a:p>
          <a:p>
            <a:pPr marL="650886" lvl="1" indent="-250835">
              <a:lnSpc>
                <a:spcPct val="114999"/>
              </a:lnSpc>
              <a:buSzPct val="90000"/>
              <a:buFont typeface="Arial"/>
              <a:buChar char="•"/>
              <a:defRPr/>
            </a:pPr>
            <a:r>
              <a:rPr lang="de-DE" sz="2400" b="0" i="0" u="none" strike="noStrike" cap="none" spc="0" dirty="0" err="1">
                <a:solidFill>
                  <a:schemeClr val="tx1"/>
                </a:solidFill>
                <a:latin typeface="Arial Narrow"/>
                <a:ea typeface="Arial Narrow"/>
                <a:cs typeface="Arial Narrow"/>
              </a:rPr>
              <a:t>How</a:t>
            </a:r>
            <a:r>
              <a:rPr lang="de-DE" sz="2400" b="0" i="0" u="none" strike="noStrike" cap="none" spc="0" dirty="0">
                <a:solidFill>
                  <a:schemeClr val="tx1"/>
                </a:solidFill>
                <a:latin typeface="Arial Narrow"/>
                <a:ea typeface="Arial Narrow"/>
                <a:cs typeface="Arial Narrow"/>
              </a:rPr>
              <a:t> do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plan </a:t>
            </a:r>
            <a:r>
              <a:rPr lang="de-DE" sz="2400" b="0" i="0" u="none" strike="noStrike" cap="none" spc="0" dirty="0" err="1">
                <a:solidFill>
                  <a:schemeClr val="tx1"/>
                </a:solidFill>
                <a:latin typeface="Arial Narrow"/>
                <a:ea typeface="Arial Narrow"/>
                <a:cs typeface="Arial Narrow"/>
              </a:rPr>
              <a:t>to</a:t>
            </a:r>
            <a:r>
              <a:rPr lang="de-DE" sz="2400" b="0"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integrate</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your</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thematic</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focus</a:t>
            </a:r>
            <a:r>
              <a:rPr lang="de-DE" sz="2400" b="0" i="0" u="none" strike="noStrike" cap="none" spc="0" dirty="0">
                <a:solidFill>
                  <a:schemeClr val="tx1"/>
                </a:solidFill>
                <a:latin typeface="Arial Narrow"/>
                <a:ea typeface="Arial Narrow"/>
                <a:cs typeface="Arial Narrow"/>
              </a:rPr>
              <a:t>?</a:t>
            </a:r>
            <a:endParaRPr sz="2400" b="0" i="0" u="none" strike="noStrike" cap="none" spc="0" dirty="0">
              <a:solidFill>
                <a:schemeClr val="tx1"/>
              </a:solidFill>
              <a:latin typeface="Arial Narrow"/>
              <a:ea typeface="Arial Narrow"/>
              <a:cs typeface="Arial Narrow"/>
            </a:endParaRPr>
          </a:p>
          <a:p>
            <a:pPr marL="650886" lvl="1" indent="-250835">
              <a:lnSpc>
                <a:spcPct val="114999"/>
              </a:lnSpc>
              <a:buSzPct val="90000"/>
              <a:buFont typeface="Arial"/>
              <a:buChar char="•"/>
              <a:defRPr/>
            </a:pPr>
            <a:r>
              <a:rPr lang="de-DE" sz="2400" b="0" i="0" u="none" strike="noStrike" cap="none" spc="0" dirty="0" err="1">
                <a:solidFill>
                  <a:schemeClr val="tx1"/>
                </a:solidFill>
                <a:latin typeface="Arial Narrow"/>
                <a:ea typeface="Arial Narrow"/>
                <a:cs typeface="Arial Narrow"/>
              </a:rPr>
              <a:t>How</a:t>
            </a:r>
            <a:r>
              <a:rPr lang="de-DE" sz="2400" b="0" i="0" u="none" strike="noStrike" cap="none" spc="0" dirty="0">
                <a:solidFill>
                  <a:schemeClr val="tx1"/>
                </a:solidFill>
                <a:latin typeface="Arial Narrow"/>
                <a:ea typeface="Arial Narrow"/>
                <a:cs typeface="Arial Narrow"/>
              </a:rPr>
              <a:t> do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integrate</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your</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stakeholders</a:t>
            </a:r>
            <a:r>
              <a:rPr lang="de-DE" sz="2400" b="0" i="0" u="none" strike="noStrike" cap="none" spc="0" dirty="0">
                <a:solidFill>
                  <a:schemeClr val="tx1"/>
                </a:solidFill>
                <a:latin typeface="Arial Narrow"/>
                <a:ea typeface="Arial Narrow"/>
                <a:cs typeface="Arial Narrow"/>
              </a:rPr>
              <a:t>?</a:t>
            </a:r>
          </a:p>
          <a:p>
            <a:pPr marL="650886" lvl="1" indent="-250835">
              <a:lnSpc>
                <a:spcPct val="114999"/>
              </a:lnSpc>
              <a:buSzPct val="90000"/>
              <a:buFont typeface="Arial"/>
              <a:buChar char="•"/>
              <a:defRPr/>
            </a:pPr>
            <a:r>
              <a:rPr lang="de-DE" dirty="0" err="1">
                <a:ea typeface="Arial Narrow"/>
                <a:cs typeface="Arial Narrow"/>
              </a:rPr>
              <a:t>How</a:t>
            </a:r>
            <a:r>
              <a:rPr lang="de-DE" dirty="0">
                <a:ea typeface="Arial Narrow"/>
                <a:cs typeface="Arial Narrow"/>
              </a:rPr>
              <a:t> </a:t>
            </a:r>
            <a:r>
              <a:rPr lang="de-DE" dirty="0" err="1">
                <a:ea typeface="Arial Narrow"/>
                <a:cs typeface="Arial Narrow"/>
              </a:rPr>
              <a:t>did</a:t>
            </a:r>
            <a:r>
              <a:rPr lang="de-DE" dirty="0">
                <a:ea typeface="Arial Narrow"/>
                <a:cs typeface="Arial Narrow"/>
              </a:rPr>
              <a:t> </a:t>
            </a:r>
            <a:r>
              <a:rPr lang="de-DE" dirty="0" err="1">
                <a:ea typeface="Arial Narrow"/>
                <a:cs typeface="Arial Narrow"/>
              </a:rPr>
              <a:t>you</a:t>
            </a:r>
            <a:r>
              <a:rPr lang="de-DE" dirty="0">
                <a:ea typeface="Arial Narrow"/>
                <a:cs typeface="Arial Narrow"/>
              </a:rPr>
              <a:t> </a:t>
            </a:r>
            <a:r>
              <a:rPr lang="de-DE" dirty="0" err="1">
                <a:ea typeface="Arial Narrow"/>
                <a:cs typeface="Arial Narrow"/>
              </a:rPr>
              <a:t>take</a:t>
            </a:r>
            <a:r>
              <a:rPr lang="de-DE" dirty="0">
                <a:ea typeface="Arial Narrow"/>
                <a:cs typeface="Arial Narrow"/>
              </a:rPr>
              <a:t> </a:t>
            </a:r>
            <a:r>
              <a:rPr lang="de-DE" dirty="0" err="1">
                <a:ea typeface="Arial Narrow"/>
                <a:cs typeface="Arial Narrow"/>
              </a:rPr>
              <a:t>into</a:t>
            </a:r>
            <a:r>
              <a:rPr lang="de-DE" dirty="0">
                <a:ea typeface="Arial Narrow"/>
                <a:cs typeface="Arial Narrow"/>
              </a:rPr>
              <a:t> </a:t>
            </a:r>
            <a:r>
              <a:rPr lang="de-DE" dirty="0" err="1">
                <a:ea typeface="Arial Narrow"/>
                <a:cs typeface="Arial Narrow"/>
              </a:rPr>
              <a:t>account</a:t>
            </a:r>
            <a:r>
              <a:rPr lang="de-DE" dirty="0">
                <a:ea typeface="Arial Narrow"/>
                <a:cs typeface="Arial Narrow"/>
              </a:rPr>
              <a:t> </a:t>
            </a:r>
            <a:r>
              <a:rPr lang="de-DE" dirty="0" err="1">
                <a:ea typeface="Arial Narrow"/>
                <a:cs typeface="Arial Narrow"/>
              </a:rPr>
              <a:t>the</a:t>
            </a:r>
            <a:r>
              <a:rPr lang="de-DE" dirty="0">
                <a:ea typeface="Arial Narrow"/>
                <a:cs typeface="Arial Narrow"/>
              </a:rPr>
              <a:t> </a:t>
            </a:r>
            <a:r>
              <a:rPr lang="de-DE" b="1" dirty="0">
                <a:ea typeface="Arial Narrow"/>
                <a:cs typeface="Arial Narrow"/>
              </a:rPr>
              <a:t>regional </a:t>
            </a:r>
            <a:r>
              <a:rPr lang="de-DE" b="1" dirty="0" err="1">
                <a:ea typeface="Arial Narrow"/>
                <a:cs typeface="Arial Narrow"/>
              </a:rPr>
              <a:t>context</a:t>
            </a:r>
            <a:r>
              <a:rPr lang="de-DE" dirty="0">
                <a:ea typeface="Arial Narrow"/>
                <a:cs typeface="Arial Narrow"/>
              </a:rPr>
              <a:t>?</a:t>
            </a:r>
            <a:endParaRPr sz="2400" b="0" i="0" u="none" strike="noStrike" cap="none" spc="0" dirty="0">
              <a:solidFill>
                <a:schemeClr val="tx1"/>
              </a:solidFill>
              <a:latin typeface="Arial Narrow"/>
              <a:ea typeface="Arial Narrow"/>
              <a:cs typeface="Arial Narrow"/>
            </a:endParaRPr>
          </a:p>
          <a:p>
            <a:pPr marL="650886" lvl="1" indent="-250835">
              <a:lnSpc>
                <a:spcPct val="114999"/>
              </a:lnSpc>
              <a:buSzPct val="90000"/>
              <a:buFont typeface="Arial"/>
              <a:buChar char="•"/>
              <a:defRPr/>
            </a:pPr>
            <a:r>
              <a:rPr lang="de-DE" sz="2400" b="0" i="0" u="none" strike="noStrike" cap="none" spc="0" dirty="0" err="1">
                <a:solidFill>
                  <a:schemeClr val="tx1"/>
                </a:solidFill>
                <a:latin typeface="Arial Narrow"/>
                <a:ea typeface="Arial Narrow"/>
                <a:cs typeface="Arial Narrow"/>
              </a:rPr>
              <a:t>How</a:t>
            </a:r>
            <a:r>
              <a:rPr lang="de-DE" sz="2400" b="0" i="0" u="none" strike="noStrike" cap="none" spc="0" dirty="0">
                <a:solidFill>
                  <a:schemeClr val="tx1"/>
                </a:solidFill>
                <a:latin typeface="Arial Narrow"/>
                <a:ea typeface="Arial Narrow"/>
                <a:cs typeface="Arial Narrow"/>
              </a:rPr>
              <a:t> do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ensure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that</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project</a:t>
            </a:r>
            <a:r>
              <a:rPr lang="de-DE" sz="2400" b="0" i="0" u="none" strike="noStrike" cap="none" spc="0" dirty="0">
                <a:solidFill>
                  <a:schemeClr val="tx1"/>
                </a:solidFill>
                <a:latin typeface="Arial Narrow"/>
                <a:ea typeface="Arial Narrow"/>
                <a:cs typeface="Arial Narrow"/>
              </a:rPr>
              <a:t> will </a:t>
            </a:r>
            <a:r>
              <a:rPr lang="de-DE" sz="2400" b="0" i="0" u="none" strike="noStrike" cap="none" spc="0" dirty="0" err="1">
                <a:solidFill>
                  <a:schemeClr val="tx1"/>
                </a:solidFill>
                <a:latin typeface="Arial Narrow"/>
                <a:ea typeface="Arial Narrow"/>
                <a:cs typeface="Arial Narrow"/>
              </a:rPr>
              <a:t>result</a:t>
            </a:r>
            <a:r>
              <a:rPr lang="de-DE" sz="2400" b="0" i="0" u="none" strike="noStrike" cap="none" spc="0" dirty="0">
                <a:solidFill>
                  <a:schemeClr val="tx1"/>
                </a:solidFill>
                <a:latin typeface="Arial Narrow"/>
                <a:ea typeface="Arial Narrow"/>
                <a:cs typeface="Arial Narrow"/>
              </a:rPr>
              <a:t> in </a:t>
            </a:r>
            <a:r>
              <a:rPr lang="de-DE" sz="2400" b="1" i="0" u="none" strike="noStrike" cap="none" spc="0" dirty="0" err="1">
                <a:solidFill>
                  <a:schemeClr val="tx1"/>
                </a:solidFill>
                <a:latin typeface="Arial Narrow"/>
                <a:ea typeface="Arial Narrow"/>
                <a:cs typeface="Arial Narrow"/>
              </a:rPr>
              <a:t>societal</a:t>
            </a:r>
            <a:r>
              <a:rPr lang="de-DE" sz="2400" b="1" i="0" u="none" strike="noStrike" cap="none" spc="0" dirty="0">
                <a:solidFill>
                  <a:schemeClr val="tx1"/>
                </a:solidFill>
                <a:latin typeface="Arial Narrow"/>
                <a:ea typeface="Arial Narrow"/>
                <a:cs typeface="Arial Narrow"/>
              </a:rPr>
              <a:t> and </a:t>
            </a:r>
            <a:r>
              <a:rPr lang="de-DE" sz="2400" b="1" i="0" u="none" strike="noStrike" cap="none" spc="0" dirty="0" err="1">
                <a:solidFill>
                  <a:schemeClr val="tx1"/>
                </a:solidFill>
                <a:latin typeface="Arial Narrow"/>
                <a:ea typeface="Arial Narrow"/>
                <a:cs typeface="Arial Narrow"/>
              </a:rPr>
              <a:t>scientific</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impacts</a:t>
            </a:r>
            <a:r>
              <a:rPr lang="de-DE" sz="2400" b="0" i="0" u="none" strike="noStrike" cap="none" spc="0" dirty="0">
                <a:solidFill>
                  <a:schemeClr val="tx1"/>
                </a:solidFill>
                <a:latin typeface="Arial Narrow"/>
                <a:ea typeface="Arial Narrow"/>
                <a:cs typeface="Arial Narrow"/>
              </a:rPr>
              <a:t>?</a:t>
            </a:r>
            <a:endParaRPr sz="2200" b="0" i="0" u="none" strike="noStrike" cap="none" spc="0" dirty="0">
              <a:solidFill>
                <a:schemeClr val="tx1"/>
              </a:solidFill>
              <a:latin typeface="Arial Narrow"/>
              <a:ea typeface="Arial Narrow"/>
              <a:cs typeface="Arial Narrow"/>
            </a:endParaRPr>
          </a:p>
        </p:txBody>
      </p:sp>
      <p:sp>
        <p:nvSpPr>
          <p:cNvPr id="6"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7" name="Rechteck 12"/>
          <p:cNvSpPr/>
          <p:nvPr/>
        </p:nvSpPr>
        <p:spPr bwMode="auto">
          <a:xfrm>
            <a:off x="-11981" y="1150187"/>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0AC7770E-7225-85A1-B05D-09DDFF580AE0}" type="slidenum">
              <a:rPr lang="de-DE" sz="1600" b="1">
                <a:latin typeface="Arial"/>
                <a:cs typeface="Arial"/>
              </a:rPr>
              <a:t>29</a:t>
            </a:fld>
            <a:endParaRPr lang="de-DE" sz="16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0921997" cy="637803"/>
          </a:xfrm>
        </p:spPr>
        <p:txBody>
          <a:bodyPr lIns="0" tIns="0" rIns="0" bIns="0" anchor="t">
            <a:noAutofit/>
          </a:bodyPr>
          <a:lstStyle>
            <a:lvl1pPr>
              <a:lnSpc>
                <a:spcPts val="2998"/>
              </a:lnSpc>
              <a:defRPr sz="3000" b="1">
                <a:latin typeface="Arial"/>
                <a:cs typeface="Arial"/>
              </a:defRPr>
            </a:lvl1pPr>
          </a:lstStyle>
          <a:p>
            <a:pPr>
              <a:defRPr/>
            </a:pPr>
            <a:r>
              <a:t>learning objectives of the </a:t>
            </a:r>
            <a:br>
              <a:rPr/>
            </a:br>
            <a:r>
              <a:t>transdisciplinary case study</a:t>
            </a:r>
          </a:p>
        </p:txBody>
      </p:sp>
      <p:sp>
        <p:nvSpPr>
          <p:cNvPr id="5" name="Textplatzhalter 15"/>
          <p:cNvSpPr>
            <a:spLocks noGrp="1"/>
          </p:cNvSpPr>
          <p:nvPr>
            <p:ph type="body" sz="quarter" idx="11"/>
          </p:nvPr>
        </p:nvSpPr>
        <p:spPr bwMode="auto">
          <a:xfrm>
            <a:off x="634997" y="2132344"/>
            <a:ext cx="10921997" cy="4115518"/>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marL="349965" indent="-349965">
              <a:lnSpc>
                <a:spcPct val="114999"/>
              </a:lnSpc>
              <a:buSzPct val="90000"/>
              <a:buFont typeface="Arial"/>
              <a:buChar char="•"/>
              <a:defRPr/>
            </a:pPr>
            <a:r>
              <a:rPr lang="en-AU" sz="2400" b="0" i="0" u="none" strike="noStrike" cap="none" spc="0" dirty="0">
                <a:solidFill>
                  <a:schemeClr val="tx1"/>
                </a:solidFill>
                <a:latin typeface="Arial Narrow"/>
                <a:ea typeface="+mn-ea"/>
                <a:cs typeface="+mn-cs"/>
              </a:rPr>
              <a:t>Learn some basics of transdisciplinary research and related methods by applying them to a real-world context</a:t>
            </a:r>
            <a:endParaRPr dirty="0">
              <a:solidFill>
                <a:schemeClr val="tx1"/>
              </a:solidFill>
            </a:endParaRPr>
          </a:p>
          <a:p>
            <a:pPr marL="349965" indent="-349965">
              <a:lnSpc>
                <a:spcPct val="114999"/>
              </a:lnSpc>
              <a:buSzPct val="90000"/>
              <a:buFont typeface="Arial"/>
              <a:buChar char="•"/>
              <a:defRPr/>
            </a:pPr>
            <a:r>
              <a:rPr lang="en-AU" sz="2400" b="0" i="0" u="none" strike="noStrike" cap="none" spc="0" dirty="0">
                <a:solidFill>
                  <a:schemeClr val="tx1"/>
                </a:solidFill>
                <a:latin typeface="Arial Narrow"/>
                <a:ea typeface="+mn-ea"/>
                <a:cs typeface="+mn-cs"/>
              </a:rPr>
              <a:t>Gain insights in how to design transdisciplinary research projects</a:t>
            </a:r>
            <a:endParaRPr dirty="0"/>
          </a:p>
          <a:p>
            <a:pPr marL="349965" indent="-349965">
              <a:lnSpc>
                <a:spcPct val="114999"/>
              </a:lnSpc>
              <a:buSzPct val="90000"/>
              <a:buFont typeface="Arial"/>
              <a:buChar char="•"/>
              <a:defRPr/>
            </a:pPr>
            <a:r>
              <a:rPr lang="en-AU" sz="2400" b="0" i="0" u="none" strike="noStrike" cap="none" spc="0" dirty="0">
                <a:solidFill>
                  <a:schemeClr val="tx1"/>
                </a:solidFill>
                <a:latin typeface="Arial Narrow"/>
                <a:ea typeface="+mn-ea"/>
                <a:cs typeface="+mn-cs"/>
              </a:rPr>
              <a:t>Work collaboratively in teams and find out about new tools and methods for effective team-work</a:t>
            </a:r>
          </a:p>
          <a:p>
            <a:pPr marL="349965" indent="-349965">
              <a:lnSpc>
                <a:spcPct val="114999"/>
              </a:lnSpc>
              <a:buSzPct val="90000"/>
              <a:buFont typeface="Arial"/>
              <a:buChar char="•"/>
              <a:defRPr/>
            </a:pPr>
            <a:r>
              <a:rPr lang="en-AU" sz="2400" b="0" i="0" u="none" strike="noStrike" cap="none" spc="0" dirty="0">
                <a:solidFill>
                  <a:schemeClr val="tx1"/>
                </a:solidFill>
                <a:latin typeface="Arial Narrow"/>
                <a:ea typeface="+mn-ea"/>
                <a:cs typeface="+mn-cs"/>
              </a:rPr>
              <a:t>Get to know your competencies as a transdisciplinary researcher</a:t>
            </a:r>
            <a:endParaRPr lang="en-AU" sz="2400" b="0" i="0" u="none" strike="noStrike" cap="none" spc="0" dirty="0">
              <a:solidFill>
                <a:schemeClr val="tx1"/>
              </a:solidFill>
              <a:latin typeface="Arial Narrow"/>
              <a:ea typeface="Arial"/>
              <a:cs typeface="Arial"/>
            </a:endParaRPr>
          </a:p>
          <a:p>
            <a:pPr marL="349965" indent="-349965">
              <a:lnSpc>
                <a:spcPct val="114999"/>
              </a:lnSpc>
              <a:buSzPct val="90000"/>
              <a:buFont typeface="Arial"/>
              <a:buChar char="•"/>
              <a:defRPr/>
            </a:pPr>
            <a:r>
              <a:rPr lang="en-AU" sz="2400" b="0" i="0" u="none" strike="noStrike" cap="none" spc="0" dirty="0">
                <a:solidFill>
                  <a:schemeClr val="tx1"/>
                </a:solidFill>
                <a:latin typeface="Arial Narrow"/>
                <a:ea typeface="+mn-ea"/>
                <a:cs typeface="+mn-cs"/>
              </a:rPr>
              <a:t>Adopt the role of a leading position in a transdisciplinary research project </a:t>
            </a:r>
            <a:endParaRPr lang="en-AU" sz="2400" b="0" i="0" u="none" strike="noStrike" cap="none" spc="0" dirty="0">
              <a:solidFill>
                <a:schemeClr val="tx1"/>
              </a:solidFill>
              <a:latin typeface="Arial Narrow"/>
              <a:ea typeface="Arial"/>
              <a:cs typeface="Arial"/>
            </a:endParaRPr>
          </a:p>
          <a:p>
            <a:pPr marL="349965" indent="-349965">
              <a:lnSpc>
                <a:spcPct val="114999"/>
              </a:lnSpc>
              <a:buSzPct val="90000"/>
              <a:buFont typeface="Arial"/>
              <a:buChar char="•"/>
              <a:defRPr/>
            </a:pPr>
            <a:endParaRPr dirty="0"/>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LEARNING OBJECTIVES</a:t>
            </a:r>
          </a:p>
        </p:txBody>
      </p:sp>
      <p:sp>
        <p:nvSpPr>
          <p:cNvPr id="7" name="Rechteck 12"/>
          <p:cNvSpPr/>
          <p:nvPr/>
        </p:nvSpPr>
        <p:spPr bwMode="auto">
          <a:xfrm>
            <a:off x="-11980" y="1499075"/>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3440CF8F-1050-AE7B-B128-FB47185230CA}" type="slidenum">
              <a:rPr lang="de-DE" sz="1600" b="1">
                <a:latin typeface="Arial"/>
                <a:cs typeface="Arial"/>
              </a:rPr>
              <a:t>3</a:t>
            </a:fld>
            <a:endParaRPr lang="de-DE" sz="16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0940612" cy="511996"/>
          </a:xfrm>
        </p:spPr>
        <p:txBody>
          <a:bodyPr lIns="0" tIns="0" rIns="0" bIns="0" anchor="t">
            <a:noAutofit/>
          </a:bodyPr>
          <a:lstStyle>
            <a:lvl1pPr>
              <a:lnSpc>
                <a:spcPts val="2997"/>
              </a:lnSpc>
              <a:defRPr sz="3000" b="1">
                <a:latin typeface="Arial"/>
                <a:cs typeface="Arial"/>
              </a:defRPr>
            </a:lvl1pPr>
          </a:lstStyle>
          <a:p>
            <a:pPr>
              <a:defRPr/>
            </a:pPr>
            <a:r>
              <a:rPr b="0" dirty="0"/>
              <a:t>TASK 1</a:t>
            </a:r>
            <a:r>
              <a:rPr dirty="0"/>
              <a:t>: </a:t>
            </a:r>
            <a:r>
              <a:rPr lang="de-DE" sz="3000" b="1" i="0" u="none" strike="noStrike" cap="none" spc="0" dirty="0">
                <a:solidFill>
                  <a:schemeClr val="tx1"/>
                </a:solidFill>
                <a:latin typeface="Arial Narrow"/>
                <a:ea typeface="Arial Narrow"/>
                <a:cs typeface="Arial Narrow"/>
              </a:rPr>
              <a:t>DEVELOPING A FICTIONAL TD PROJECT</a:t>
            </a:r>
            <a:endParaRPr b="1" dirty="0"/>
          </a:p>
        </p:txBody>
      </p:sp>
      <p:sp>
        <p:nvSpPr>
          <p:cNvPr id="5" name="Textplatzhalter 15"/>
          <p:cNvSpPr>
            <a:spLocks noGrp="1"/>
          </p:cNvSpPr>
          <p:nvPr>
            <p:ph type="body" sz="quarter" idx="11"/>
          </p:nvPr>
        </p:nvSpPr>
        <p:spPr bwMode="auto">
          <a:xfrm>
            <a:off x="479376" y="1591971"/>
            <a:ext cx="2848977" cy="4627844"/>
          </a:xfrm>
        </p:spPr>
        <p:txBody>
          <a:bodyPr vertOverflow="overflow" horzOverflow="clip" vert="horz" wrap="square" lIns="0" tIns="0" rIns="0" bIns="0" numCol="1" spcCol="0" rtlCol="0" fromWordArt="0" anchor="t" anchorCtr="0" forceAA="0" compatLnSpc="0">
            <a:normAutofit fontScale="92500" lnSpcReduction="20000"/>
          </a:bodyPr>
          <a:lstStyle>
            <a:lvl1pPr marL="0" indent="0">
              <a:buNone/>
              <a:defRPr/>
            </a:lvl1pPr>
          </a:lstStyle>
          <a:p>
            <a:pPr>
              <a:defRPr/>
            </a:pPr>
            <a:r>
              <a:rPr lang="de-DE" sz="2200" b="1" i="1" u="none" strike="noStrike" cap="none" spc="0" dirty="0">
                <a:solidFill>
                  <a:schemeClr val="tx1"/>
                </a:solidFill>
                <a:latin typeface="Arial Narrow"/>
                <a:ea typeface="Arial Narrow"/>
                <a:cs typeface="Arial Narrow"/>
              </a:rPr>
              <a:t>NOTES FOR WORKING ON TASK 1</a:t>
            </a:r>
            <a:endParaRPr sz="2200" b="1" i="1" u="none" strike="noStrike" cap="none" spc="0" dirty="0">
              <a:solidFill>
                <a:schemeClr val="tx1"/>
              </a:solidFill>
              <a:latin typeface="Arial Narrow"/>
              <a:ea typeface="Arial Narrow"/>
              <a:cs typeface="Arial Narrow"/>
            </a:endParaRPr>
          </a:p>
          <a:p>
            <a:pPr>
              <a:defRPr/>
            </a:pPr>
            <a:r>
              <a:rPr lang="en-US" sz="2200" dirty="0">
                <a:ea typeface="Arial Narrow"/>
                <a:cs typeface="Arial Narrow"/>
              </a:rPr>
              <a:t>F</a:t>
            </a:r>
            <a:r>
              <a:rPr lang="en-US" sz="2200" b="0" i="0" u="none" strike="noStrike" cap="none" spc="0" dirty="0">
                <a:solidFill>
                  <a:schemeClr val="tx1"/>
                </a:solidFill>
                <a:latin typeface="Arial Narrow"/>
                <a:ea typeface="Arial Narrow"/>
                <a:cs typeface="Arial Narrow"/>
              </a:rPr>
              <a:t>or your transdisciplinary approach…</a:t>
            </a:r>
            <a:endParaRPr lang="de-DE" sz="2200" b="1" i="0" u="none" strike="noStrike" cap="none" spc="0" dirty="0">
              <a:solidFill>
                <a:schemeClr val="tx1"/>
              </a:solidFill>
              <a:latin typeface="Arial Narrow"/>
              <a:ea typeface="Arial Narrow"/>
              <a:cs typeface="Arial Narrow"/>
            </a:endParaRPr>
          </a:p>
          <a:p>
            <a:pPr marL="327936" indent="-327936">
              <a:buSzPct val="90000"/>
              <a:buFont typeface="Arial"/>
              <a:buChar char="•"/>
              <a:defRPr/>
            </a:pPr>
            <a:r>
              <a:rPr lang="en-US" sz="2200" dirty="0">
                <a:ea typeface="Arial Narrow"/>
                <a:cs typeface="Arial Narrow"/>
              </a:rPr>
              <a:t>… you can </a:t>
            </a:r>
            <a:r>
              <a:rPr lang="en-US" sz="2200" b="0" i="0" u="none" strike="noStrike" cap="none" spc="0" dirty="0">
                <a:solidFill>
                  <a:schemeClr val="tx1"/>
                </a:solidFill>
                <a:latin typeface="Arial Narrow"/>
                <a:ea typeface="Arial Narrow"/>
                <a:cs typeface="Arial Narrow"/>
              </a:rPr>
              <a:t>adopt the potential approaches and methods introduced in the case description (appendix C, pp. 15-16) </a:t>
            </a:r>
          </a:p>
          <a:p>
            <a:pPr marL="327936" indent="-327936">
              <a:buSzPct val="90000"/>
              <a:buFont typeface="Arial"/>
              <a:buChar char="•"/>
              <a:defRPr/>
            </a:pPr>
            <a:r>
              <a:rPr lang="en-US" sz="2200" b="0" i="0" u="none" strike="noStrike" cap="none" spc="0" dirty="0">
                <a:solidFill>
                  <a:schemeClr val="tx1"/>
                </a:solidFill>
                <a:latin typeface="Arial Narrow"/>
                <a:ea typeface="Arial Narrow"/>
                <a:cs typeface="Arial Narrow"/>
              </a:rPr>
              <a:t>… or conduct your own search for appropriate research methods and elements for this transdisciplinary context.</a:t>
            </a:r>
            <a:endParaRPr lang="de-DE" sz="2200" b="0" i="0" u="none" strike="noStrike" cap="none" spc="0" dirty="0">
              <a:solidFill>
                <a:schemeClr val="tx1"/>
              </a:solidFill>
              <a:latin typeface="Arial Narrow"/>
              <a:ea typeface="Arial Narrow"/>
              <a:cs typeface="Arial Narrow"/>
            </a:endParaRPr>
          </a:p>
          <a:p>
            <a:pPr marL="327936" indent="-327936">
              <a:buSzPct val="90000"/>
              <a:buFont typeface="Arial"/>
              <a:buChar char="•"/>
              <a:defRPr/>
            </a:pPr>
            <a:r>
              <a:rPr lang="de-DE" sz="2200" b="1" i="0" u="none" strike="noStrike" cap="none" spc="0" dirty="0">
                <a:solidFill>
                  <a:schemeClr val="tx1"/>
                </a:solidFill>
                <a:latin typeface="Arial Narrow"/>
                <a:ea typeface="Arial Narrow"/>
                <a:cs typeface="Arial Narrow"/>
              </a:rPr>
              <a:t>The </a:t>
            </a:r>
            <a:r>
              <a:rPr lang="de-DE" sz="2200" b="1" i="0" u="none" strike="noStrike" cap="none" spc="0" dirty="0" err="1">
                <a:solidFill>
                  <a:schemeClr val="tx1"/>
                </a:solidFill>
                <a:latin typeface="Arial Narrow"/>
                <a:ea typeface="Arial Narrow"/>
                <a:cs typeface="Arial Narrow"/>
              </a:rPr>
              <a:t>td-net</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toolbox</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offers</a:t>
            </a:r>
            <a:r>
              <a:rPr lang="de-DE" sz="2200" b="1" i="0" u="none" strike="noStrike" cap="none" spc="0" dirty="0">
                <a:solidFill>
                  <a:schemeClr val="tx1"/>
                </a:solidFill>
                <a:latin typeface="Arial Narrow"/>
                <a:ea typeface="Arial Narrow"/>
                <a:cs typeface="Arial Narrow"/>
              </a:rPr>
              <a:t> a </a:t>
            </a:r>
            <a:r>
              <a:rPr lang="de-DE" sz="2200" b="1" i="0" u="none" strike="noStrike" cap="none" spc="0" dirty="0" err="1">
                <a:solidFill>
                  <a:schemeClr val="tx1"/>
                </a:solidFill>
                <a:latin typeface="Arial Narrow"/>
                <a:ea typeface="Arial Narrow"/>
                <a:cs typeface="Arial Narrow"/>
              </a:rPr>
              <a:t>variety</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of</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tools</a:t>
            </a:r>
            <a:r>
              <a:rPr lang="de-DE" sz="2200" b="1" i="0" u="none" strike="noStrike" cap="none" spc="0" dirty="0">
                <a:solidFill>
                  <a:schemeClr val="tx1"/>
                </a:solidFill>
                <a:latin typeface="Arial Narrow"/>
                <a:ea typeface="Arial Narrow"/>
                <a:cs typeface="Arial Narrow"/>
              </a:rPr>
              <a:t> and </a:t>
            </a:r>
            <a:r>
              <a:rPr lang="de-DE" sz="2200" b="1" i="0" u="none" strike="noStrike" cap="none" spc="0" dirty="0" err="1">
                <a:solidFill>
                  <a:schemeClr val="tx1"/>
                </a:solidFill>
                <a:latin typeface="Arial Narrow"/>
                <a:ea typeface="Arial Narrow"/>
                <a:cs typeface="Arial Narrow"/>
              </a:rPr>
              <a:t>methods</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that</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you</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can</a:t>
            </a:r>
            <a:r>
              <a:rPr lang="de-DE" sz="2200" b="1" i="0" u="none" strike="noStrike" cap="none" spc="0" dirty="0">
                <a:solidFill>
                  <a:schemeClr val="tx1"/>
                </a:solidFill>
                <a:latin typeface="Arial Narrow"/>
                <a:ea typeface="Arial Narrow"/>
                <a:cs typeface="Arial Narrow"/>
              </a:rPr>
              <a:t> </a:t>
            </a:r>
            <a:r>
              <a:rPr lang="de-DE" sz="2200" b="1" i="0" u="none" strike="noStrike" cap="none" spc="0" dirty="0" err="1">
                <a:solidFill>
                  <a:schemeClr val="tx1"/>
                </a:solidFill>
                <a:latin typeface="Arial Narrow"/>
                <a:ea typeface="Arial Narrow"/>
                <a:cs typeface="Arial Narrow"/>
              </a:rPr>
              <a:t>apply</a:t>
            </a:r>
            <a:r>
              <a:rPr lang="de-DE" sz="2200" b="1" i="0" u="none" strike="noStrike" cap="none" spc="0" dirty="0">
                <a:solidFill>
                  <a:schemeClr val="tx1"/>
                </a:solidFill>
                <a:latin typeface="Arial Narrow"/>
                <a:ea typeface="Arial Narrow"/>
                <a:cs typeface="Arial Narrow"/>
              </a:rPr>
              <a:t> in </a:t>
            </a:r>
            <a:r>
              <a:rPr lang="de-DE" sz="2200" b="1" i="0" u="none" strike="noStrike" cap="none" spc="0" dirty="0" err="1">
                <a:solidFill>
                  <a:schemeClr val="tx1"/>
                </a:solidFill>
                <a:latin typeface="Arial Narrow"/>
                <a:ea typeface="Arial Narrow"/>
                <a:cs typeface="Arial Narrow"/>
              </a:rPr>
              <a:t>your</a:t>
            </a:r>
            <a:r>
              <a:rPr lang="de-DE" sz="2200" b="1" i="0" u="none" strike="noStrike" cap="none" spc="0" dirty="0">
                <a:solidFill>
                  <a:schemeClr val="tx1"/>
                </a:solidFill>
                <a:latin typeface="Arial Narrow"/>
                <a:ea typeface="Arial Narrow"/>
                <a:cs typeface="Arial Narrow"/>
              </a:rPr>
              <a:t> TD </a:t>
            </a:r>
            <a:r>
              <a:rPr lang="de-DE" sz="2200" b="1" i="0" u="none" strike="noStrike" cap="none" spc="0" dirty="0" err="1">
                <a:solidFill>
                  <a:schemeClr val="tx1"/>
                </a:solidFill>
                <a:latin typeface="Arial Narrow"/>
                <a:ea typeface="Arial Narrow"/>
                <a:cs typeface="Arial Narrow"/>
              </a:rPr>
              <a:t>project</a:t>
            </a:r>
            <a:r>
              <a:rPr lang="de-DE" sz="2200" b="1" i="0" u="none" strike="noStrike" cap="none" spc="0" dirty="0">
                <a:solidFill>
                  <a:schemeClr val="tx1"/>
                </a:solidFill>
                <a:latin typeface="Arial Narrow"/>
                <a:ea typeface="Arial Narrow"/>
                <a:cs typeface="Arial Narrow"/>
              </a:rPr>
              <a:t>.</a:t>
            </a:r>
            <a:endParaRPr sz="2200" b="1" i="0" u="none" strike="noStrike" cap="none" spc="0" dirty="0">
              <a:solidFill>
                <a:schemeClr val="tx1"/>
              </a:solidFill>
              <a:latin typeface="Arial Narrow"/>
              <a:ea typeface="Arial Narrow"/>
              <a:cs typeface="Arial Narrow"/>
            </a:endParaRPr>
          </a:p>
          <a:p>
            <a:pPr>
              <a:defRPr/>
            </a:pPr>
            <a:endParaRPr sz="800" b="0" i="0" u="none" strike="noStrike" cap="none" spc="0" dirty="0">
              <a:solidFill>
                <a:schemeClr val="tx1"/>
              </a:solidFill>
              <a:latin typeface="Arial Narrow"/>
              <a:ea typeface="Arial Narrow"/>
              <a:cs typeface="Arial Narrow"/>
            </a:endParaRPr>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7" name="Rechteck 12"/>
          <p:cNvSpPr/>
          <p:nvPr/>
        </p:nvSpPr>
        <p:spPr bwMode="auto">
          <a:xfrm>
            <a:off x="-11980" y="1150186"/>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Picture 7"/>
          <p:cNvPicPr>
            <a:picLocks noChangeAspect="1"/>
          </p:cNvPicPr>
          <p:nvPr/>
        </p:nvPicPr>
        <p:blipFill>
          <a:blip r:embed="rId2"/>
          <a:stretch/>
        </p:blipFill>
        <p:spPr bwMode="auto">
          <a:xfrm>
            <a:off x="3625674" y="1336540"/>
            <a:ext cx="8222692" cy="4570339"/>
          </a:xfrm>
          <a:prstGeom prst="rect">
            <a:avLst/>
          </a:prstGeom>
        </p:spPr>
      </p:pic>
      <p:sp>
        <p:nvSpPr>
          <p:cNvPr id="9"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C6811C6B-E544-3926-44C0-40CB14714996}" type="slidenum">
              <a:rPr lang="de-DE" sz="1600" b="1">
                <a:latin typeface="Arial"/>
                <a:cs typeface="Arial"/>
              </a:rPr>
              <a:t>30</a:t>
            </a:fld>
            <a:endParaRPr lang="de-DE" sz="16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0940612" cy="1325560"/>
          </a:xfrm>
        </p:spPr>
        <p:txBody>
          <a:bodyPr lIns="0" tIns="0" rIns="0" bIns="0" anchor="t">
            <a:noAutofit/>
          </a:bodyPr>
          <a:lstStyle>
            <a:lvl1pPr>
              <a:lnSpc>
                <a:spcPts val="2997"/>
              </a:lnSpc>
              <a:defRPr sz="3000" b="1">
                <a:latin typeface="Arial"/>
                <a:cs typeface="Arial"/>
              </a:defRPr>
            </a:lvl1pPr>
          </a:lstStyle>
          <a:p>
            <a:pPr>
              <a:defRPr/>
            </a:pPr>
            <a:r>
              <a:rPr b="0" dirty="0"/>
              <a:t>TASK 1</a:t>
            </a:r>
            <a:r>
              <a:rPr dirty="0"/>
              <a:t>: </a:t>
            </a:r>
            <a:r>
              <a:rPr lang="de-DE" sz="3000" b="1" i="0" u="none" strike="noStrike" cap="none" spc="0" dirty="0">
                <a:solidFill>
                  <a:schemeClr val="tx1"/>
                </a:solidFill>
                <a:latin typeface="Arial Narrow"/>
                <a:ea typeface="Arial Narrow"/>
                <a:cs typeface="Arial Narrow"/>
              </a:rPr>
              <a:t>DEVELOPING A FICTIONAL TD PROJECT</a:t>
            </a:r>
            <a:endParaRPr b="1" dirty="0"/>
          </a:p>
        </p:txBody>
      </p:sp>
      <p:sp>
        <p:nvSpPr>
          <p:cNvPr id="5" name="Textplatzhalter 15"/>
          <p:cNvSpPr>
            <a:spLocks noGrp="1"/>
          </p:cNvSpPr>
          <p:nvPr>
            <p:ph type="body" sz="quarter" idx="11"/>
          </p:nvPr>
        </p:nvSpPr>
        <p:spPr bwMode="auto">
          <a:xfrm>
            <a:off x="503940" y="1488778"/>
            <a:ext cx="3556674" cy="4570339"/>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a:defRPr/>
            </a:pPr>
            <a:r>
              <a:rPr lang="de-DE" sz="2200" b="1" i="1" u="none" strike="noStrike" cap="none" spc="0" dirty="0">
                <a:solidFill>
                  <a:schemeClr val="tx1"/>
                </a:solidFill>
                <a:latin typeface="Arial Narrow"/>
                <a:ea typeface="Arial Narrow"/>
                <a:cs typeface="Arial Narrow"/>
              </a:rPr>
              <a:t>NOTES FOR WORKING </a:t>
            </a:r>
            <a:br>
              <a:rPr lang="de-DE" sz="2200" b="1" i="1" dirty="0">
                <a:ea typeface="Arial Narrow"/>
                <a:cs typeface="Arial Narrow"/>
              </a:rPr>
            </a:br>
            <a:r>
              <a:rPr lang="de-DE" sz="2200" b="1" i="1" u="none" strike="noStrike" cap="none" spc="0" dirty="0">
                <a:solidFill>
                  <a:schemeClr val="tx1"/>
                </a:solidFill>
                <a:latin typeface="Arial Narrow"/>
                <a:ea typeface="Arial Narrow"/>
                <a:cs typeface="Arial Narrow"/>
              </a:rPr>
              <a:t>ON TASK 1</a:t>
            </a:r>
            <a:endParaRPr sz="2200" b="1" i="1" u="none" strike="noStrike" cap="none" spc="0" dirty="0">
              <a:solidFill>
                <a:schemeClr val="tx1"/>
              </a:solidFill>
              <a:latin typeface="Arial Narrow"/>
              <a:ea typeface="Arial Narrow"/>
              <a:cs typeface="Arial Narrow"/>
            </a:endParaRPr>
          </a:p>
          <a:p>
            <a:pPr>
              <a:defRPr/>
            </a:pPr>
            <a:endParaRPr lang="de-DE" sz="2200" b="1" i="0" u="none" strike="noStrike" cap="none" spc="0" dirty="0">
              <a:solidFill>
                <a:schemeClr val="tx1"/>
              </a:solidFill>
              <a:latin typeface="Arial Narrow"/>
              <a:ea typeface="Arial Narrow"/>
              <a:cs typeface="Arial Narrow"/>
            </a:endParaRPr>
          </a:p>
          <a:p>
            <a:pPr>
              <a:defRPr/>
            </a:pPr>
            <a:endParaRPr lang="de-DE" sz="2200" b="1" i="0" u="none" strike="noStrike" cap="none" spc="0" dirty="0">
              <a:solidFill>
                <a:schemeClr val="tx1"/>
              </a:solidFill>
              <a:latin typeface="Arial Narrow"/>
              <a:ea typeface="Arial Narrow"/>
              <a:cs typeface="Arial Narrow"/>
            </a:endParaRPr>
          </a:p>
          <a:p>
            <a:pPr>
              <a:defRPr/>
            </a:pPr>
            <a:r>
              <a:rPr lang="de-DE" sz="2200" b="0" i="0" u="none" strike="noStrike" cap="none" spc="0" dirty="0">
                <a:solidFill>
                  <a:schemeClr val="tx1"/>
                </a:solidFill>
                <a:latin typeface="Arial Narrow"/>
                <a:ea typeface="Arial Narrow"/>
                <a:cs typeface="Arial Narrow"/>
              </a:rPr>
              <a:t>An </a:t>
            </a:r>
            <a:r>
              <a:rPr lang="de-DE" sz="2200" b="0" i="0" u="none" strike="noStrike" cap="none" spc="0" dirty="0" err="1">
                <a:solidFill>
                  <a:schemeClr val="tx1"/>
                </a:solidFill>
                <a:latin typeface="Arial Narrow"/>
                <a:ea typeface="Arial Narrow"/>
                <a:cs typeface="Arial Narrow"/>
              </a:rPr>
              <a:t>exemplary</a:t>
            </a:r>
            <a:r>
              <a:rPr lang="de-DE" sz="2200" b="0" i="0" u="none" strike="noStrike" cap="none" spc="0" dirty="0">
                <a:solidFill>
                  <a:schemeClr val="tx1"/>
                </a:solidFill>
                <a:latin typeface="Arial Narrow"/>
                <a:ea typeface="Arial Narrow"/>
                <a:cs typeface="Arial Narrow"/>
              </a:rPr>
              <a:t> TD </a:t>
            </a:r>
            <a:r>
              <a:rPr lang="de-DE" sz="2200" b="0" i="0" u="none" strike="noStrike" cap="none" spc="0" dirty="0" err="1">
                <a:solidFill>
                  <a:schemeClr val="tx1"/>
                </a:solidFill>
                <a:latin typeface="Arial Narrow"/>
                <a:ea typeface="Arial Narrow"/>
                <a:cs typeface="Arial Narrow"/>
              </a:rPr>
              <a:t>method</a:t>
            </a:r>
            <a:r>
              <a:rPr lang="de-DE" sz="2200" b="0" i="0" u="none" strike="noStrike" cap="none" spc="0" dirty="0">
                <a:solidFill>
                  <a:schemeClr val="tx1"/>
                </a:solidFill>
                <a:latin typeface="Arial Narrow"/>
                <a:ea typeface="Arial Narrow"/>
                <a:cs typeface="Arial Narrow"/>
              </a:rPr>
              <a:t>:</a:t>
            </a:r>
            <a:endParaRPr lang="de-DE" sz="2200" b="1" i="0" u="none" strike="noStrike" cap="none" spc="0" dirty="0">
              <a:solidFill>
                <a:schemeClr val="tx1"/>
              </a:solidFill>
              <a:latin typeface="Arial Narrow"/>
              <a:ea typeface="Arial Narrow"/>
              <a:cs typeface="Arial Narrow"/>
            </a:endParaRPr>
          </a:p>
          <a:p>
            <a:pPr>
              <a:defRPr/>
            </a:pPr>
            <a:endParaRPr lang="de-DE" sz="2200" b="0" i="1" u="none" strike="noStrike" cap="none" spc="0" dirty="0">
              <a:solidFill>
                <a:schemeClr val="tx1"/>
              </a:solidFill>
              <a:latin typeface="Arial Narrow"/>
              <a:ea typeface="Arial Narrow"/>
              <a:cs typeface="Arial Narrow"/>
            </a:endParaRPr>
          </a:p>
          <a:p>
            <a:pPr>
              <a:defRPr/>
            </a:pPr>
            <a:endParaRPr lang="de-DE" sz="2200" b="0" i="1" u="none" strike="noStrike" cap="none" spc="0" dirty="0">
              <a:solidFill>
                <a:schemeClr val="tx1"/>
              </a:solidFill>
              <a:latin typeface="Arial Narrow"/>
              <a:ea typeface="Arial Narrow"/>
              <a:cs typeface="Arial Narrow"/>
            </a:endParaRPr>
          </a:p>
        </p:txBody>
      </p:sp>
      <p:sp>
        <p:nvSpPr>
          <p:cNvPr id="6"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7" name="Rechteck 12"/>
          <p:cNvSpPr/>
          <p:nvPr/>
        </p:nvSpPr>
        <p:spPr bwMode="auto">
          <a:xfrm>
            <a:off x="-11980" y="1150186"/>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aphicFrame>
        <p:nvGraphicFramePr>
          <p:cNvPr id="8" name="Table 7"/>
          <p:cNvGraphicFramePr>
            <a:graphicFrameLocks/>
          </p:cNvGraphicFramePr>
          <p:nvPr/>
        </p:nvGraphicFramePr>
        <p:xfrm>
          <a:off x="4295076" y="1452388"/>
          <a:ext cx="7383118" cy="4617720"/>
        </p:xfrm>
        <a:graphic>
          <a:graphicData uri="http://schemas.openxmlformats.org/drawingml/2006/table">
            <a:tbl>
              <a:tblPr firstRow="1" firstCol="1" bandRow="1"/>
              <a:tblGrid>
                <a:gridCol w="1359684">
                  <a:extLst>
                    <a:ext uri="{9D8B030D-6E8A-4147-A177-3AD203B41FA5}">
                      <a16:colId xmlns:a16="http://schemas.microsoft.com/office/drawing/2014/main" val="20000"/>
                    </a:ext>
                  </a:extLst>
                </a:gridCol>
                <a:gridCol w="6023434">
                  <a:extLst>
                    <a:ext uri="{9D8B030D-6E8A-4147-A177-3AD203B41FA5}">
                      <a16:colId xmlns:a16="http://schemas.microsoft.com/office/drawing/2014/main" val="20001"/>
                    </a:ext>
                  </a:extLst>
                </a:gridCol>
              </a:tblGrid>
              <a:tr h="1966496">
                <a:tc>
                  <a:txBody>
                    <a:bodyPr/>
                    <a:lstStyle/>
                    <a:p>
                      <a:pPr>
                        <a:defRPr/>
                      </a:pPr>
                      <a:endParaRPr/>
                    </a:p>
                    <a:p>
                      <a:pPr>
                        <a:defRPr/>
                      </a:pPr>
                      <a:r>
                        <a:rPr sz="1500" b="0" i="0" u="none" spc="37">
                          <a:solidFill>
                            <a:srgbClr val="000000"/>
                          </a:solidFill>
                          <a:latin typeface="Arial"/>
                          <a:ea typeface="Arial"/>
                          <a:cs typeface="Arial"/>
                        </a:rPr>
                        <a:t>What is design thinking?</a:t>
                      </a:r>
                      <a:endParaRPr/>
                    </a:p>
                  </a:txBody>
                  <a:tcPr marL="182880" marR="182880" marT="182880" marB="182880">
                    <a:lnL w="6349" algn="ctr">
                      <a:solidFill>
                        <a:srgbClr val="FFFFFF"/>
                      </a:solidFill>
                    </a:lnL>
                    <a:lnR w="6349" algn="ctr">
                      <a:solidFill>
                        <a:srgbClr val="FFFFFF"/>
                      </a:solidFill>
                    </a:lnR>
                    <a:lnT w="6349" algn="ctr">
                      <a:solidFill>
                        <a:srgbClr val="FFFFFF"/>
                      </a:solidFill>
                    </a:lnT>
                    <a:lnB w="6349" algn="ctr">
                      <a:solidFill>
                        <a:srgbClr val="FFFFFF"/>
                      </a:solidFill>
                    </a:lnB>
                    <a:solidFill>
                      <a:srgbClr val="F3F4F5"/>
                    </a:solidFill>
                  </a:tcPr>
                </a:tc>
                <a:tc>
                  <a:txBody>
                    <a:bodyPr/>
                    <a:lstStyle/>
                    <a:p>
                      <a:pPr>
                        <a:defRPr/>
                      </a:pPr>
                      <a:r>
                        <a:rPr sz="1500" b="0" i="0" u="none" spc="37" dirty="0">
                          <a:solidFill>
                            <a:srgbClr val="000000"/>
                          </a:solidFill>
                          <a:latin typeface="Arial"/>
                          <a:ea typeface="Arial"/>
                          <a:cs typeface="Arial"/>
                        </a:rPr>
                        <a:t>Design thinking is a collaborative problem-solving strategy. Design thinking: </a:t>
                      </a:r>
                      <a:endParaRPr dirty="0"/>
                    </a:p>
                    <a:p>
                      <a:pPr>
                        <a:defRPr/>
                      </a:pPr>
                      <a:r>
                        <a:rPr sz="1500" b="0" i="0" u="none" spc="37" dirty="0">
                          <a:solidFill>
                            <a:srgbClr val="000000"/>
                          </a:solidFill>
                          <a:latin typeface="Arial"/>
                          <a:ea typeface="Arial"/>
                          <a:cs typeface="Arial"/>
                        </a:rPr>
                        <a:t>a) connects the needs of people involved in the problem to researchers’/experts’ observations of the problem;</a:t>
                      </a:r>
                      <a:endParaRPr dirty="0"/>
                    </a:p>
                    <a:p>
                      <a:pPr>
                        <a:defRPr/>
                      </a:pPr>
                      <a:r>
                        <a:rPr sz="1500" b="0" i="0" u="none" spc="37" dirty="0">
                          <a:solidFill>
                            <a:srgbClr val="000000"/>
                          </a:solidFill>
                          <a:latin typeface="Arial"/>
                          <a:ea typeface="Arial"/>
                          <a:cs typeface="Arial"/>
                        </a:rPr>
                        <a:t>b) focuses on creating innovative ways of looking at the problem; </a:t>
                      </a:r>
                      <a:endParaRPr dirty="0"/>
                    </a:p>
                    <a:p>
                      <a:pPr>
                        <a:defRPr/>
                      </a:pPr>
                      <a:r>
                        <a:rPr sz="1500" b="0" i="0" u="none" spc="37" dirty="0">
                          <a:solidFill>
                            <a:srgbClr val="000000"/>
                          </a:solidFill>
                          <a:latin typeface="Arial"/>
                          <a:ea typeface="Arial"/>
                          <a:cs typeface="Arial"/>
                        </a:rPr>
                        <a:t>c) embraces visualization, storytelling, and experimentation through building and testing prototypes. </a:t>
                      </a:r>
                      <a:endParaRPr dirty="0"/>
                    </a:p>
                  </a:txBody>
                  <a:tcPr marL="182880" marR="182880" marT="182880" marB="182880">
                    <a:lnL w="6349" algn="ctr">
                      <a:solidFill>
                        <a:srgbClr val="FFFFFF"/>
                      </a:solidFill>
                    </a:lnL>
                    <a:lnR w="6349" algn="ctr">
                      <a:solidFill>
                        <a:srgbClr val="FFFFFF"/>
                      </a:solidFill>
                    </a:lnR>
                    <a:lnT w="6349" algn="ctr">
                      <a:solidFill>
                        <a:srgbClr val="FFFFFF"/>
                      </a:solidFill>
                    </a:lnT>
                    <a:lnB w="6349" algn="ctr">
                      <a:solidFill>
                        <a:srgbClr val="FFFFFF"/>
                      </a:solidFill>
                    </a:lnB>
                    <a:solidFill>
                      <a:srgbClr val="F3F4F5"/>
                    </a:solidFill>
                  </a:tcPr>
                </a:tc>
                <a:extLst>
                  <a:ext uri="{0D108BD9-81ED-4DB2-BD59-A6C34878D82A}">
                    <a16:rowId xmlns:a16="http://schemas.microsoft.com/office/drawing/2014/main" val="10000"/>
                  </a:ext>
                </a:extLst>
              </a:tr>
              <a:tr h="1966496">
                <a:tc>
                  <a:txBody>
                    <a:bodyPr/>
                    <a:lstStyle/>
                    <a:p>
                      <a:pPr>
                        <a:defRPr/>
                      </a:pPr>
                      <a:endParaRPr/>
                    </a:p>
                    <a:p>
                      <a:pPr>
                        <a:defRPr/>
                      </a:pPr>
                      <a:r>
                        <a:rPr sz="1500" b="0" i="0" u="none" spc="37">
                          <a:solidFill>
                            <a:srgbClr val="000000"/>
                          </a:solidFill>
                          <a:latin typeface="Arial"/>
                          <a:ea typeface="Arial"/>
                          <a:cs typeface="Arial"/>
                        </a:rPr>
                        <a:t>Why should it be applied?</a:t>
                      </a:r>
                      <a:endParaRPr/>
                    </a:p>
                  </a:txBody>
                  <a:tcPr marL="182880" marR="182880" marT="182880" marB="182880">
                    <a:lnL w="6349" algn="ctr">
                      <a:solidFill>
                        <a:srgbClr val="FFFFFF"/>
                      </a:solidFill>
                    </a:lnL>
                    <a:lnR w="6349" algn="ctr">
                      <a:solidFill>
                        <a:srgbClr val="FFFFFF"/>
                      </a:solidFill>
                    </a:lnR>
                    <a:lnT w="6349" algn="ctr">
                      <a:solidFill>
                        <a:srgbClr val="FFFFFF"/>
                      </a:solidFill>
                    </a:lnT>
                    <a:lnB w="6349" algn="ctr">
                      <a:solidFill>
                        <a:srgbClr val="FFFFFF"/>
                      </a:solidFill>
                    </a:lnB>
                    <a:solidFill>
                      <a:srgbClr val="F3F4F5"/>
                    </a:solidFill>
                  </a:tcPr>
                </a:tc>
                <a:tc>
                  <a:txBody>
                    <a:bodyPr/>
                    <a:lstStyle/>
                    <a:p>
                      <a:pPr>
                        <a:defRPr/>
                      </a:pPr>
                      <a:r>
                        <a:rPr sz="1500" b="0" i="0" u="none" spc="37" dirty="0">
                          <a:solidFill>
                            <a:srgbClr val="000000"/>
                          </a:solidFill>
                          <a:latin typeface="Arial"/>
                          <a:ea typeface="Arial"/>
                          <a:cs typeface="Arial"/>
                        </a:rPr>
                        <a:t>In the context of research, design thinking is for: (1) co-designing research designs with stakeholders, and (2) co-designing implementation strategies of research outcomes.</a:t>
                      </a:r>
                      <a:endParaRPr dirty="0"/>
                    </a:p>
                    <a:p>
                      <a:pPr>
                        <a:defRPr/>
                      </a:pPr>
                      <a:r>
                        <a:rPr sz="1500" b="0" i="0" u="none" spc="37" dirty="0">
                          <a:solidFill>
                            <a:srgbClr val="000000"/>
                          </a:solidFill>
                          <a:latin typeface="Arial"/>
                          <a:ea typeface="Arial"/>
                          <a:cs typeface="Arial"/>
                        </a:rPr>
                        <a:t>The approach is based on the assumption that framing problems in new ways can lead to more implementable and innovative solutions. </a:t>
                      </a:r>
                      <a:endParaRPr dirty="0"/>
                    </a:p>
                    <a:p>
                      <a:pPr>
                        <a:defRPr/>
                      </a:pPr>
                      <a:r>
                        <a:rPr sz="1500" b="0" i="0" u="none" spc="37" dirty="0">
                          <a:solidFill>
                            <a:srgbClr val="000000"/>
                          </a:solidFill>
                          <a:latin typeface="Arial"/>
                          <a:ea typeface="Arial"/>
                          <a:cs typeface="Arial"/>
                        </a:rPr>
                        <a:t>In the context of education, design thinking can be used to build collaborative skills of students to tackle complex problems in interdisciplinary settings.</a:t>
                      </a:r>
                      <a:endParaRPr dirty="0"/>
                    </a:p>
                  </a:txBody>
                  <a:tcPr marL="182880" marR="182880" marT="182880" marB="182880">
                    <a:lnL w="6349" algn="ctr">
                      <a:solidFill>
                        <a:srgbClr val="FFFFFF"/>
                      </a:solidFill>
                    </a:lnL>
                    <a:lnR w="6349" algn="ctr">
                      <a:solidFill>
                        <a:srgbClr val="FFFFFF"/>
                      </a:solidFill>
                    </a:lnR>
                    <a:lnT w="6349" algn="ctr">
                      <a:solidFill>
                        <a:srgbClr val="FFFFFF"/>
                      </a:solidFill>
                    </a:lnT>
                    <a:lnB w="6349" algn="ctr">
                      <a:solidFill>
                        <a:srgbClr val="FFFFFF"/>
                      </a:solidFill>
                    </a:lnB>
                    <a:solidFill>
                      <a:srgbClr val="F3F4F5"/>
                    </a:solidFill>
                  </a:tcPr>
                </a:tc>
                <a:extLst>
                  <a:ext uri="{0D108BD9-81ED-4DB2-BD59-A6C34878D82A}">
                    <a16:rowId xmlns:a16="http://schemas.microsoft.com/office/drawing/2014/main" val="10001"/>
                  </a:ext>
                </a:extLst>
              </a:tr>
            </a:tbl>
          </a:graphicData>
        </a:graphic>
      </p:graphicFrame>
      <p:pic>
        <p:nvPicPr>
          <p:cNvPr id="9" name="Picture 8"/>
          <p:cNvPicPr>
            <a:picLocks noChangeAspect="1"/>
          </p:cNvPicPr>
          <p:nvPr/>
        </p:nvPicPr>
        <p:blipFill>
          <a:blip r:embed="rId3"/>
          <a:stretch/>
        </p:blipFill>
        <p:spPr bwMode="auto">
          <a:xfrm>
            <a:off x="452236" y="3614954"/>
            <a:ext cx="3448049" cy="2076449"/>
          </a:xfrm>
          <a:prstGeom prst="rect">
            <a:avLst/>
          </a:prstGeom>
        </p:spPr>
      </p:pic>
      <p:sp>
        <p:nvSpPr>
          <p:cNvPr id="10" name="Textplatzhalter 15"/>
          <p:cNvSpPr>
            <a:spLocks noGrp="1"/>
          </p:cNvSpPr>
          <p:nvPr/>
        </p:nvSpPr>
        <p:spPr bwMode="auto">
          <a:xfrm>
            <a:off x="9839884" y="5743813"/>
            <a:ext cx="1735724" cy="351691"/>
          </a:xfrm>
        </p:spPr>
        <p:txBody>
          <a:bodyPr vertOverflow="overflow" horzOverflow="clip" vert="horz" wrap="square" lIns="0" tIns="0" rIns="0" bIns="0" numCol="1" spcCol="0" rtlCol="0" fromWordArt="0" anchor="ctr" anchorCtr="0" forceAA="0" compatLnSpc="0">
            <a:normAutofit/>
          </a:bodyPr>
          <a:lstStyle>
            <a:lvl1pPr marL="0" indent="0" algn="l" defTabSz="914400">
              <a:lnSpc>
                <a:spcPct val="90000"/>
              </a:lnSpc>
              <a:spcBef>
                <a:spcPts val="999"/>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9"/>
              </a:spcBef>
              <a:buSzPct val="90000"/>
              <a:buFont typeface="Symbol"/>
              <a:buChar char="¾"/>
              <a:defRPr sz="2400">
                <a:solidFill>
                  <a:schemeClr val="tx1"/>
                </a:solidFill>
                <a:latin typeface="Arial Narrow"/>
                <a:ea typeface="+mn-ea"/>
                <a:cs typeface="+mn-cs"/>
              </a:defRPr>
            </a:lvl2pPr>
            <a:lvl3pPr marL="1257299" indent="-342900" algn="l" defTabSz="914400">
              <a:lnSpc>
                <a:spcPct val="90000"/>
              </a:lnSpc>
              <a:spcBef>
                <a:spcPts val="499"/>
              </a:spcBef>
              <a:buSzPct val="90000"/>
              <a:buFont typeface="Symbol"/>
              <a:buChar char="¾"/>
              <a:defRPr sz="2400">
                <a:solidFill>
                  <a:schemeClr val="tx1"/>
                </a:solidFill>
                <a:latin typeface="Arial Narrow"/>
                <a:ea typeface="+mn-ea"/>
                <a:cs typeface="+mn-cs"/>
              </a:defRPr>
            </a:lvl3pPr>
            <a:lvl4pPr marL="1701799" indent="-330199" algn="l" defTabSz="914400">
              <a:lnSpc>
                <a:spcPct val="90000"/>
              </a:lnSpc>
              <a:spcBef>
                <a:spcPts val="499"/>
              </a:spcBef>
              <a:buSzPct val="90000"/>
              <a:buFont typeface="Symbol"/>
              <a:buChar char="¾"/>
              <a:defRPr sz="2400">
                <a:solidFill>
                  <a:schemeClr val="tx1"/>
                </a:solidFill>
                <a:latin typeface="Arial Narrow"/>
                <a:ea typeface="+mn-ea"/>
                <a:cs typeface="+mn-cs"/>
              </a:defRPr>
            </a:lvl4pPr>
            <a:lvl5pPr marL="2158999" indent="-330199" algn="l" defTabSz="914400">
              <a:lnSpc>
                <a:spcPct val="90000"/>
              </a:lnSpc>
              <a:spcBef>
                <a:spcPts val="499"/>
              </a:spcBef>
              <a:buSzPct val="90000"/>
              <a:buFont typeface="Symbol"/>
              <a:buChar char="¾"/>
              <a:defRPr sz="2400">
                <a:solidFill>
                  <a:schemeClr val="tx1"/>
                </a:solidFill>
                <a:latin typeface="Arial Narrow"/>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de-DE" sz="1600" b="0" i="0" u="none" strike="noStrike" cap="none" spc="0">
                <a:solidFill>
                  <a:schemeClr val="tx1"/>
                </a:solidFill>
                <a:latin typeface="Arial Narrow"/>
                <a:ea typeface="Arial Narrow"/>
                <a:cs typeface="Arial Narrow"/>
              </a:rPr>
              <a:t>(Pearce 2020)</a:t>
            </a:r>
            <a:endParaRPr sz="1600" b="0" i="0" u="none" strike="noStrike" cap="none" spc="0">
              <a:solidFill>
                <a:schemeClr val="tx1"/>
              </a:solidFill>
              <a:latin typeface="Arial Narrow"/>
              <a:ea typeface="Arial Narrow"/>
              <a:cs typeface="Arial Narrow"/>
            </a:endParaRPr>
          </a:p>
        </p:txBody>
      </p:sp>
      <p:sp>
        <p:nvSpPr>
          <p:cNvPr id="11"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5309F802-C452-4F50-6AFF-23B58DEA80F2}" type="slidenum">
              <a:rPr lang="de-DE" sz="1600" b="1">
                <a:latin typeface="Arial"/>
                <a:cs typeface="Arial"/>
              </a:rPr>
              <a:t>31</a:t>
            </a:fld>
            <a:endParaRPr lang="de-DE" sz="16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0" y="0"/>
            <a:ext cx="12217399" cy="6863979"/>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13"/>
          <p:cNvPicPr>
            <a:picLocks noChangeAspect="1"/>
          </p:cNvPicPr>
          <p:nvPr/>
        </p:nvPicPr>
        <p:blipFill>
          <a:blip r:embed="rId2"/>
          <a:stretch/>
        </p:blipFill>
        <p:spPr bwMode="auto">
          <a:xfrm>
            <a:off x="10333240" y="6315072"/>
            <a:ext cx="216000" cy="247353"/>
          </a:xfrm>
          <a:prstGeom prst="rect">
            <a:avLst/>
          </a:prstGeom>
        </p:spPr>
      </p:pic>
      <p:sp>
        <p:nvSpPr>
          <p:cNvPr id="6" name="Textplatzhalter 15"/>
          <p:cNvSpPr>
            <a:spLocks noGrp="1"/>
          </p:cNvSpPr>
          <p:nvPr/>
        </p:nvSpPr>
        <p:spPr bwMode="auto">
          <a:xfrm>
            <a:off x="790573" y="2110278"/>
            <a:ext cx="10922000" cy="3327399"/>
          </a:xfrm>
        </p:spPr>
        <p:txBody>
          <a:bodyPr vert="horz" lIns="0" tIns="0" rIns="0" bIns="0" rtlCol="0">
            <a:normAutofit/>
          </a:bodyPr>
          <a:lstStyle>
            <a:lvl1pPr marL="0" indent="0" algn="l" defTabSz="914400">
              <a:lnSpc>
                <a:spcPct val="90000"/>
              </a:lnSpc>
              <a:spcBef>
                <a:spcPts val="998"/>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8"/>
              </a:spcBef>
              <a:buSzPct val="90000"/>
              <a:buFont typeface="Symbol"/>
              <a:buChar char="¾"/>
              <a:defRPr sz="2400">
                <a:solidFill>
                  <a:schemeClr val="tx1"/>
                </a:solidFill>
                <a:latin typeface="Arial Narrow"/>
                <a:ea typeface="+mn-ea"/>
                <a:cs typeface="+mn-cs"/>
              </a:defRPr>
            </a:lvl2pPr>
            <a:lvl3pPr marL="1257298" indent="-342900" algn="l" defTabSz="914400">
              <a:lnSpc>
                <a:spcPct val="90000"/>
              </a:lnSpc>
              <a:spcBef>
                <a:spcPts val="498"/>
              </a:spcBef>
              <a:buSzPct val="90000"/>
              <a:buFont typeface="Symbol"/>
              <a:buChar char="¾"/>
              <a:defRPr sz="2400">
                <a:solidFill>
                  <a:schemeClr val="tx1"/>
                </a:solidFill>
                <a:latin typeface="Arial Narrow"/>
                <a:ea typeface="+mn-ea"/>
                <a:cs typeface="+mn-cs"/>
              </a:defRPr>
            </a:lvl3pPr>
            <a:lvl4pPr marL="17017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4pPr>
            <a:lvl5pPr marL="21589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5pPr>
            <a:lvl6pPr marL="2514598" indent="-228600" algn="l" defTabSz="914400">
              <a:lnSpc>
                <a:spcPct val="90000"/>
              </a:lnSpc>
              <a:spcBef>
                <a:spcPts val="498"/>
              </a:spcBef>
              <a:buFont typeface="Arial"/>
              <a:buChar char="•"/>
              <a:defRPr sz="1800">
                <a:solidFill>
                  <a:schemeClr val="tx1"/>
                </a:solidFill>
                <a:latin typeface="+mn-lt"/>
                <a:ea typeface="+mn-ea"/>
                <a:cs typeface="+mn-cs"/>
              </a:defRPr>
            </a:lvl6pPr>
            <a:lvl7pPr marL="2971800" indent="-228600" algn="l" defTabSz="914400">
              <a:lnSpc>
                <a:spcPct val="90000"/>
              </a:lnSpc>
              <a:spcBef>
                <a:spcPts val="498"/>
              </a:spcBef>
              <a:buFont typeface="Arial"/>
              <a:buChar char="•"/>
              <a:defRPr sz="1800">
                <a:solidFill>
                  <a:schemeClr val="tx1"/>
                </a:solidFill>
                <a:latin typeface="+mn-lt"/>
                <a:ea typeface="+mn-ea"/>
                <a:cs typeface="+mn-cs"/>
              </a:defRPr>
            </a:lvl7pPr>
            <a:lvl8pPr marL="3429000" indent="-228600" algn="l" defTabSz="914400">
              <a:lnSpc>
                <a:spcPct val="90000"/>
              </a:lnSpc>
              <a:spcBef>
                <a:spcPts val="498"/>
              </a:spcBef>
              <a:buFont typeface="Arial"/>
              <a:buChar char="•"/>
              <a:defRPr sz="1800">
                <a:solidFill>
                  <a:schemeClr val="tx1"/>
                </a:solidFill>
                <a:latin typeface="+mn-lt"/>
                <a:ea typeface="+mn-ea"/>
                <a:cs typeface="+mn-cs"/>
              </a:defRPr>
            </a:lvl8pPr>
            <a:lvl9pPr marL="3886200" indent="-228600" algn="l" defTabSz="914400">
              <a:lnSpc>
                <a:spcPct val="90000"/>
              </a:lnSpc>
              <a:spcBef>
                <a:spcPts val="498"/>
              </a:spcBef>
              <a:buFont typeface="Arial"/>
              <a:buChar char="•"/>
              <a:defRPr sz="1800">
                <a:solidFill>
                  <a:schemeClr val="tx1"/>
                </a:solidFill>
                <a:latin typeface="+mn-lt"/>
                <a:ea typeface="+mn-ea"/>
                <a:cs typeface="+mn-cs"/>
              </a:defRPr>
            </a:lvl9pPr>
          </a:lstStyle>
          <a:p>
            <a:pPr>
              <a:defRPr/>
            </a:pPr>
            <a:r>
              <a:rPr sz="3600" dirty="0">
                <a:solidFill>
                  <a:schemeClr val="bg1"/>
                </a:solidFill>
                <a:latin typeface="Arial"/>
                <a:ea typeface="Arial"/>
                <a:cs typeface="Arial"/>
              </a:rPr>
              <a:t>TASK 1</a:t>
            </a:r>
            <a:r>
              <a:rPr lang="en-US" sz="3600" dirty="0">
                <a:solidFill>
                  <a:schemeClr val="bg1"/>
                </a:solidFill>
                <a:latin typeface="Arial"/>
                <a:ea typeface="Arial"/>
                <a:cs typeface="Arial"/>
              </a:rPr>
              <a:t>C – </a:t>
            </a:r>
            <a:r>
              <a:rPr lang="en-US" sz="3600" b="1" dirty="0">
                <a:solidFill>
                  <a:schemeClr val="bg1"/>
                </a:solidFill>
                <a:latin typeface="Arial"/>
                <a:ea typeface="Arial"/>
                <a:cs typeface="Arial"/>
              </a:rPr>
              <a:t>MATERIALS</a:t>
            </a:r>
          </a:p>
          <a:p>
            <a:pPr>
              <a:defRPr/>
            </a:pPr>
            <a:r>
              <a:rPr lang="en-US" sz="3600" dirty="0">
                <a:solidFill>
                  <a:schemeClr val="bg1"/>
                </a:solidFill>
                <a:latin typeface="Arial"/>
                <a:cs typeface="Arial"/>
              </a:rPr>
              <a:t>TRANSDISCIPLINARY METHODOLOGIES</a:t>
            </a:r>
            <a:endParaRPr dirty="0"/>
          </a:p>
        </p:txBody>
      </p:sp>
    </p:spTree>
    <p:extLst>
      <p:ext uri="{BB962C8B-B14F-4D97-AF65-F5344CB8AC3E}">
        <p14:creationId xmlns:p14="http://schemas.microsoft.com/office/powerpoint/2010/main" val="2426588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platzhalter 15"/>
          <p:cNvSpPr>
            <a:spLocks noGrp="1"/>
          </p:cNvSpPr>
          <p:nvPr>
            <p:ph type="body" sz="quarter" idx="11"/>
          </p:nvPr>
        </p:nvSpPr>
        <p:spPr bwMode="auto">
          <a:xfrm>
            <a:off x="569710" y="1543978"/>
            <a:ext cx="10972066" cy="4552020"/>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a:defRPr/>
            </a:pPr>
            <a:endParaRPr sz="800" b="1" i="0" u="none" dirty="0">
              <a:solidFill>
                <a:srgbClr val="1A1A1A"/>
              </a:solidFill>
              <a:latin typeface="Arial"/>
              <a:ea typeface="Arial"/>
              <a:cs typeface="Arial"/>
            </a:endParaRPr>
          </a:p>
          <a:p>
            <a:pPr>
              <a:defRPr/>
            </a:pPr>
            <a:endParaRPr sz="800" b="1" i="0" u="none" dirty="0">
              <a:solidFill>
                <a:srgbClr val="1A1A1A"/>
              </a:solidFill>
              <a:latin typeface="Arial"/>
              <a:ea typeface="Arial"/>
              <a:cs typeface="Arial"/>
            </a:endParaRPr>
          </a:p>
          <a:p>
            <a:pPr>
              <a:defRPr/>
            </a:pPr>
            <a:r>
              <a:rPr sz="2200" b="1" i="0" dirty="0">
                <a:latin typeface="Arial Narrow" panose="020B0606020202030204" pitchFamily="34" charset="0"/>
                <a:ea typeface="Arial"/>
                <a:cs typeface="Arial"/>
              </a:rPr>
              <a:t>RECOMMENDED INFORMATION</a:t>
            </a:r>
          </a:p>
          <a:p>
            <a:pPr>
              <a:defRPr/>
            </a:pPr>
            <a:r>
              <a:rPr sz="2200" i="0" dirty="0">
                <a:latin typeface="Arial Narrow" panose="020B0606020202030204" pitchFamily="34" charset="0"/>
                <a:ea typeface="Arial"/>
                <a:cs typeface="Arial"/>
              </a:rPr>
              <a:t>td</a:t>
            </a:r>
            <a:r>
              <a:rPr sz="2200" b="0" i="0" dirty="0">
                <a:latin typeface="Arial Narrow" panose="020B0606020202030204" pitchFamily="34" charset="0"/>
                <a:ea typeface="Arial"/>
                <a:cs typeface="Arial"/>
              </a:rPr>
              <a:t>-net (2021):</a:t>
            </a:r>
            <a:r>
              <a:rPr sz="2200" b="1" i="0" dirty="0">
                <a:latin typeface="Arial Narrow" panose="020B0606020202030204" pitchFamily="34" charset="0"/>
                <a:ea typeface="Arial"/>
                <a:cs typeface="Arial"/>
              </a:rPr>
              <a:t> </a:t>
            </a:r>
            <a:r>
              <a:rPr sz="2200" b="1" i="0" u="sng" dirty="0">
                <a:latin typeface="Arial Narrow" panose="020B0606020202030204" pitchFamily="34" charset="0"/>
                <a:ea typeface="Arial"/>
                <a:cs typeface="Arial"/>
                <a:hlinkClick r:id="rId2" tooltip="https://naturwissenschaften.ch/co-producing-knowledge-explained/methods/td-net_toolbox"/>
              </a:rPr>
              <a:t>Tool-Box TD-net</a:t>
            </a:r>
            <a:endParaRPr sz="2200" b="0" i="0" u="none" dirty="0">
              <a:solidFill>
                <a:srgbClr val="1A1A1A"/>
              </a:solidFill>
              <a:latin typeface="Arial Narrow" panose="020B0606020202030204" pitchFamily="34" charset="0"/>
              <a:ea typeface="Arial"/>
              <a:cs typeface="Arial"/>
            </a:endParaRPr>
          </a:p>
          <a:p>
            <a:pPr>
              <a:defRPr/>
            </a:pPr>
            <a:r>
              <a:rPr sz="2200" b="0" i="0" u="none" dirty="0" err="1">
                <a:solidFill>
                  <a:srgbClr val="1A1A1A"/>
                </a:solidFill>
                <a:latin typeface="Arial Narrow" panose="020B0606020202030204" pitchFamily="34" charset="0"/>
                <a:ea typeface="Arial"/>
                <a:cs typeface="Arial"/>
              </a:rPr>
              <a:t>Bammer</a:t>
            </a:r>
            <a:r>
              <a:rPr sz="2200" b="0" i="0" u="none" dirty="0">
                <a:solidFill>
                  <a:srgbClr val="1A1A1A"/>
                </a:solidFill>
                <a:latin typeface="Arial Narrow" panose="020B0606020202030204" pitchFamily="34" charset="0"/>
                <a:ea typeface="Arial"/>
                <a:cs typeface="Arial"/>
              </a:rPr>
              <a:t>, G. (2015): </a:t>
            </a:r>
            <a:r>
              <a:rPr sz="2200" b="1" i="0" u="sng" dirty="0">
                <a:latin typeface="Arial Narrow" panose="020B0606020202030204" pitchFamily="34" charset="0"/>
                <a:ea typeface="Arial"/>
                <a:cs typeface="Arial"/>
                <a:hlinkClick r:id="rId3" tooltip="https://www.ingentaconnect.com/content/oekom/gaia/2015/00000024/00000003/art00003"/>
              </a:rPr>
              <a:t>Eight Tool-Kits for </a:t>
            </a:r>
            <a:r>
              <a:rPr sz="2200" b="1" i="0" u="sng" dirty="0" err="1">
                <a:latin typeface="Arial Narrow" panose="020B0606020202030204" pitchFamily="34" charset="0"/>
                <a:ea typeface="Arial"/>
                <a:cs typeface="Arial"/>
                <a:hlinkClick r:id="rId3" tooltip="https://www.ingentaconnect.com/content/oekom/gaia/2015/00000024/00000003/art00003"/>
              </a:rPr>
              <a:t>transdisciplinarity</a:t>
            </a:r>
            <a:r>
              <a:rPr sz="2200" b="0" i="0" u="none" dirty="0">
                <a:solidFill>
                  <a:srgbClr val="1A1A1A"/>
                </a:solidFill>
                <a:latin typeface="Arial Narrow" panose="020B0606020202030204" pitchFamily="34" charset="0"/>
                <a:ea typeface="Arial"/>
                <a:cs typeface="Arial"/>
              </a:rPr>
              <a:t> </a:t>
            </a:r>
            <a:endParaRPr dirty="0">
              <a:latin typeface="Arial Narrow" panose="020B0606020202030204" pitchFamily="34" charset="0"/>
            </a:endParaRPr>
          </a:p>
          <a:p>
            <a:pPr>
              <a:defRPr/>
            </a:pPr>
            <a:r>
              <a:rPr sz="2200" b="0" i="0" u="none" dirty="0">
                <a:solidFill>
                  <a:srgbClr val="1A1A1A"/>
                </a:solidFill>
                <a:latin typeface="Arial Narrow" panose="020B0606020202030204" pitchFamily="34" charset="0"/>
                <a:ea typeface="Arial"/>
                <a:cs typeface="Arial"/>
              </a:rPr>
              <a:t>Bergmann, M. et al. (2012): </a:t>
            </a:r>
            <a:r>
              <a:rPr sz="2200" b="1" i="0" u="sng" dirty="0">
                <a:latin typeface="Arial Narrow" panose="020B0606020202030204" pitchFamily="34" charset="0"/>
                <a:ea typeface="Arial"/>
                <a:cs typeface="Arial"/>
                <a:hlinkClick r:id="rId4" tooltip="https://www.campus.de/buecher-campus-verlag/wissenschaft/soziologie/methods_for_transdisciplinary_research-4175.html"/>
              </a:rPr>
              <a:t>Methods for Transdisciplinary Research</a:t>
            </a:r>
            <a:r>
              <a:rPr sz="2200" b="0" i="0" u="none" dirty="0">
                <a:solidFill>
                  <a:srgbClr val="1A1A1A"/>
                </a:solidFill>
                <a:latin typeface="Arial Narrow" panose="020B0606020202030204" pitchFamily="34" charset="0"/>
                <a:ea typeface="Arial"/>
                <a:cs typeface="Arial"/>
              </a:rPr>
              <a:t> </a:t>
            </a:r>
            <a:endParaRPr dirty="0">
              <a:latin typeface="Arial Narrow" panose="020B0606020202030204" pitchFamily="34" charset="0"/>
            </a:endParaRPr>
          </a:p>
          <a:p>
            <a:pPr>
              <a:defRPr/>
            </a:pPr>
            <a:r>
              <a:rPr sz="2200" b="0" i="0" u="none" dirty="0">
                <a:solidFill>
                  <a:srgbClr val="1A1A1A"/>
                </a:solidFill>
                <a:latin typeface="Arial Narrow" panose="020B0606020202030204" pitchFamily="34" charset="0"/>
                <a:ea typeface="Arial"/>
                <a:cs typeface="Arial"/>
              </a:rPr>
              <a:t>Pearce, B. (2020): </a:t>
            </a:r>
            <a:r>
              <a:rPr sz="2200" b="1" i="0" u="sng" dirty="0">
                <a:solidFill>
                  <a:schemeClr val="hlink"/>
                </a:solidFill>
                <a:latin typeface="Arial Narrow" panose="020B0606020202030204" pitchFamily="34" charset="0"/>
                <a:ea typeface="Arial"/>
                <a:cs typeface="Arial"/>
                <a:hlinkClick r:id="rId5" tooltip="http://doi.org/10.5281/zenodo.3717021"/>
              </a:rPr>
              <a:t>Design Thinking</a:t>
            </a:r>
            <a:endParaRPr sz="2200" b="1" dirty="0">
              <a:latin typeface="Arial Narrow" panose="020B0606020202030204" pitchFamily="34" charset="0"/>
            </a:endParaRPr>
          </a:p>
          <a:p>
            <a:pPr>
              <a:defRPr/>
            </a:pPr>
            <a:endParaRPr sz="800" b="1" i="0" u="none" strike="noStrike" cap="none" spc="0" dirty="0">
              <a:solidFill>
                <a:srgbClr val="1A1A1A"/>
              </a:solidFill>
              <a:latin typeface="Arial Narrow" panose="020B0606020202030204" pitchFamily="34" charset="0"/>
              <a:ea typeface="Arial"/>
              <a:cs typeface="Arial"/>
            </a:endParaRPr>
          </a:p>
          <a:p>
            <a:pPr>
              <a:defRPr/>
            </a:pPr>
            <a:r>
              <a:rPr lang="de-DE" sz="2200" b="1" i="0" u="none" strike="noStrike" cap="none" spc="0" dirty="0">
                <a:solidFill>
                  <a:srgbClr val="1A1A1A"/>
                </a:solidFill>
                <a:latin typeface="Arial Narrow" panose="020B0606020202030204" pitchFamily="34" charset="0"/>
                <a:ea typeface="Arial"/>
                <a:cs typeface="Arial"/>
              </a:rPr>
              <a:t>MORE </a:t>
            </a:r>
            <a:r>
              <a:rPr lang="de-DE" sz="2200" b="1" dirty="0">
                <a:solidFill>
                  <a:srgbClr val="1A1A1A"/>
                </a:solidFill>
                <a:latin typeface="Arial Narrow" panose="020B0606020202030204" pitchFamily="34" charset="0"/>
                <a:cs typeface="Arial"/>
              </a:rPr>
              <a:t>IN</a:t>
            </a:r>
            <a:r>
              <a:rPr lang="de-DE" sz="2200" b="1" i="0" u="none" strike="noStrike" cap="none" spc="0" dirty="0">
                <a:solidFill>
                  <a:schemeClr val="tx1"/>
                </a:solidFill>
                <a:latin typeface="Arial Narrow" panose="020B0606020202030204" pitchFamily="34" charset="0"/>
                <a:ea typeface="Arial Narrow"/>
                <a:cs typeface="Arial Narrow"/>
              </a:rPr>
              <a:t> </a:t>
            </a:r>
            <a:r>
              <a:rPr lang="de-DE" sz="2200" b="1" dirty="0">
                <a:solidFill>
                  <a:srgbClr val="1A1A1A"/>
                </a:solidFill>
                <a:latin typeface="Arial Narrow" panose="020B0606020202030204" pitchFamily="34" charset="0"/>
                <a:cs typeface="Arial"/>
              </a:rPr>
              <a:t>DEPTH</a:t>
            </a:r>
            <a:endParaRPr sz="2200" b="1" dirty="0">
              <a:solidFill>
                <a:srgbClr val="1A1A1A"/>
              </a:solidFill>
              <a:latin typeface="Arial Narrow" panose="020B0606020202030204" pitchFamily="34" charset="0"/>
              <a:cs typeface="Arial"/>
            </a:endParaRPr>
          </a:p>
          <a:p>
            <a:pPr>
              <a:defRPr/>
            </a:pPr>
            <a:r>
              <a:rPr lang="de-DE" sz="2200" b="0" i="0" u="none" strike="noStrike" cap="none" spc="0" dirty="0">
                <a:solidFill>
                  <a:schemeClr val="tx1"/>
                </a:solidFill>
                <a:latin typeface="Arial Narrow" panose="020B0606020202030204" pitchFamily="34" charset="0"/>
                <a:ea typeface="Arial Narrow"/>
                <a:cs typeface="Arial Narrow"/>
              </a:rPr>
              <a:t>Wiek &amp; Lang (2016): </a:t>
            </a:r>
            <a:r>
              <a:rPr lang="de-DE" sz="2200" b="0" i="0" u="sng" strike="noStrike" cap="none" spc="0" dirty="0">
                <a:solidFill>
                  <a:schemeClr val="tx1"/>
                </a:solidFill>
                <a:latin typeface="Arial Narrow" panose="020B0606020202030204" pitchFamily="34" charset="0"/>
                <a:ea typeface="Arial Narrow"/>
                <a:cs typeface="Arial Narrow"/>
                <a:hlinkClick r:id="rId6" tooltip="https://link.springer.com/chapter/10.1007/978-94-017-7242-6_3"/>
              </a:rPr>
              <a:t>Transformational Research</a:t>
            </a:r>
            <a:r>
              <a:rPr lang="de-DE" sz="2200" b="0" i="0" u="none" strike="noStrike" cap="none" spc="0" dirty="0">
                <a:solidFill>
                  <a:schemeClr val="tx1"/>
                </a:solidFill>
                <a:latin typeface="Arial Narrow" panose="020B0606020202030204" pitchFamily="34" charset="0"/>
                <a:ea typeface="Arial Narrow"/>
                <a:cs typeface="Arial Narrow"/>
              </a:rPr>
              <a:t> </a:t>
            </a:r>
            <a:endParaRPr sz="2200" b="0" i="0" u="none" strike="noStrike" cap="none" spc="0" dirty="0">
              <a:solidFill>
                <a:schemeClr val="tx1"/>
              </a:solidFill>
              <a:latin typeface="Arial Narrow" panose="020B0606020202030204" pitchFamily="34" charset="0"/>
              <a:ea typeface="Arial Narrow"/>
              <a:cs typeface="Arial Narrow"/>
            </a:endParaRPr>
          </a:p>
          <a:p>
            <a:pPr>
              <a:defRPr/>
            </a:pPr>
            <a:r>
              <a:rPr lang="de-DE" sz="2200" b="0" i="0" u="none" strike="noStrike" cap="none" spc="0" dirty="0" err="1">
                <a:solidFill>
                  <a:schemeClr val="tx1"/>
                </a:solidFill>
                <a:latin typeface="Arial Narrow" panose="020B0606020202030204" pitchFamily="34" charset="0"/>
                <a:ea typeface="Arial Narrow"/>
                <a:cs typeface="Arial Narrow"/>
              </a:rPr>
              <a:t>Bammer</a:t>
            </a:r>
            <a:r>
              <a:rPr lang="de-DE" sz="2200" b="0" i="0" u="none" strike="noStrike" cap="none" spc="0" dirty="0">
                <a:solidFill>
                  <a:schemeClr val="tx1"/>
                </a:solidFill>
                <a:latin typeface="Arial Narrow" panose="020B0606020202030204" pitchFamily="34" charset="0"/>
                <a:ea typeface="Arial Narrow"/>
                <a:cs typeface="Arial Narrow"/>
              </a:rPr>
              <a:t>, G. (2019): </a:t>
            </a:r>
            <a:r>
              <a:rPr lang="de-DE" sz="2200" b="0" i="0" u="sng" strike="noStrike" cap="none" spc="0" dirty="0">
                <a:solidFill>
                  <a:schemeClr val="tx1"/>
                </a:solidFill>
                <a:latin typeface="Arial Narrow" panose="020B0606020202030204" pitchFamily="34" charset="0"/>
                <a:ea typeface="Arial Narrow"/>
                <a:cs typeface="Arial Narrow"/>
                <a:hlinkClick r:id="rId7" tooltip="https://www.oekom.de/publikationen/zeitschriften/gaia/c-275"/>
              </a:rPr>
              <a:t>Frameworks </a:t>
            </a:r>
            <a:r>
              <a:rPr lang="de-DE" sz="2200" b="0" i="0" u="sng" strike="noStrike" cap="none" spc="0" dirty="0" err="1">
                <a:solidFill>
                  <a:schemeClr val="tx1"/>
                </a:solidFill>
                <a:latin typeface="Arial Narrow" panose="020B0606020202030204" pitchFamily="34" charset="0"/>
                <a:ea typeface="Arial Narrow"/>
                <a:cs typeface="Arial Narrow"/>
                <a:hlinkClick r:id="rId7" tooltip="https://www.oekom.de/publikationen/zeitschriften/gaia/c-275"/>
              </a:rPr>
              <a:t>for</a:t>
            </a:r>
            <a:r>
              <a:rPr lang="de-DE" sz="2200" b="0" i="0" u="sng" strike="noStrike" cap="none" spc="0" dirty="0">
                <a:solidFill>
                  <a:schemeClr val="tx1"/>
                </a:solidFill>
                <a:latin typeface="Arial Narrow" panose="020B0606020202030204" pitchFamily="34" charset="0"/>
                <a:ea typeface="Arial Narrow"/>
                <a:cs typeface="Arial Narrow"/>
                <a:hlinkClick r:id="rId7" tooltip="https://www.oekom.de/publikationen/zeitschriften/gaia/c-275"/>
              </a:rPr>
              <a:t> </a:t>
            </a:r>
            <a:r>
              <a:rPr lang="de-DE" sz="2200" b="0" i="0" u="sng" strike="noStrike" cap="none" spc="0" dirty="0" err="1">
                <a:solidFill>
                  <a:schemeClr val="tx1"/>
                </a:solidFill>
                <a:latin typeface="Arial Narrow" panose="020B0606020202030204" pitchFamily="34" charset="0"/>
                <a:ea typeface="Arial Narrow"/>
                <a:cs typeface="Arial Narrow"/>
                <a:hlinkClick r:id="rId7" tooltip="https://www.oekom.de/publikationen/zeitschriften/gaia/c-275"/>
              </a:rPr>
              <a:t>transdiscplinary</a:t>
            </a:r>
            <a:r>
              <a:rPr lang="de-DE" sz="2200" b="0" i="0" u="sng" strike="noStrike" cap="none" spc="0" dirty="0">
                <a:solidFill>
                  <a:schemeClr val="tx1"/>
                </a:solidFill>
                <a:latin typeface="Arial Narrow" panose="020B0606020202030204" pitchFamily="34" charset="0"/>
                <a:ea typeface="Arial Narrow"/>
                <a:cs typeface="Arial Narrow"/>
                <a:hlinkClick r:id="rId7" tooltip="https://www.oekom.de/publikationen/zeitschriften/gaia/c-275"/>
              </a:rPr>
              <a:t> </a:t>
            </a:r>
            <a:r>
              <a:rPr lang="de-DE" sz="2200" b="0" i="0" u="sng" strike="noStrike" cap="none" spc="0" dirty="0" err="1">
                <a:solidFill>
                  <a:schemeClr val="tx1"/>
                </a:solidFill>
                <a:latin typeface="Arial Narrow" panose="020B0606020202030204" pitchFamily="34" charset="0"/>
                <a:ea typeface="Arial Narrow"/>
                <a:cs typeface="Arial Narrow"/>
                <a:hlinkClick r:id="rId7" tooltip="https://www.oekom.de/publikationen/zeitschriften/gaia/c-275"/>
              </a:rPr>
              <a:t>research</a:t>
            </a:r>
            <a:endParaRPr sz="2200" b="0" i="0" u="none" strike="noStrike" cap="none" spc="0" dirty="0">
              <a:solidFill>
                <a:schemeClr val="tx1"/>
              </a:solidFill>
              <a:latin typeface="Arial Narrow" panose="020B0606020202030204" pitchFamily="34" charset="0"/>
              <a:ea typeface="Arial Narrow"/>
              <a:cs typeface="Arial Narrow"/>
            </a:endParaRPr>
          </a:p>
        </p:txBody>
      </p:sp>
      <p:sp>
        <p:nvSpPr>
          <p:cNvPr id="6"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1</a:t>
            </a:r>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22009F81-2179-2C7C-651D-909C23B9AE9A}" type="slidenum">
              <a:rPr lang="de-DE" sz="1600" b="1">
                <a:latin typeface="Arial"/>
                <a:cs typeface="Arial"/>
              </a:rPr>
              <a:t>33</a:t>
            </a:fld>
            <a:endParaRPr lang="de-DE" sz="1600">
              <a:latin typeface="Arial"/>
              <a:cs typeface="Arial"/>
            </a:endParaRPr>
          </a:p>
        </p:txBody>
      </p:sp>
      <p:sp>
        <p:nvSpPr>
          <p:cNvPr id="9" name="Titel 1">
            <a:extLst>
              <a:ext uri="{FF2B5EF4-FFF2-40B4-BE49-F238E27FC236}">
                <a16:creationId xmlns:a16="http://schemas.microsoft.com/office/drawing/2014/main" id="{B7878481-7DA5-474D-9D38-7F37983C772D}"/>
              </a:ext>
            </a:extLst>
          </p:cNvPr>
          <p:cNvSpPr>
            <a:spLocks noGrp="1"/>
          </p:cNvSpPr>
          <p:nvPr>
            <p:ph type="title" hasCustomPrompt="1"/>
          </p:nvPr>
        </p:nvSpPr>
        <p:spPr bwMode="auto">
          <a:xfrm>
            <a:off x="634996" y="638184"/>
            <a:ext cx="11294733" cy="848719"/>
          </a:xfrm>
        </p:spPr>
        <p:txBody>
          <a:bodyPr lIns="0" tIns="0" rIns="0" bIns="0" anchor="t">
            <a:noAutofit/>
          </a:bodyPr>
          <a:lstStyle>
            <a:lvl1pPr>
              <a:lnSpc>
                <a:spcPts val="2998"/>
              </a:lnSpc>
              <a:defRPr sz="3000" b="1">
                <a:latin typeface="Arial"/>
                <a:cs typeface="Arial"/>
              </a:defRPr>
            </a:lvl1pPr>
          </a:lstStyle>
          <a:p>
            <a:pPr>
              <a:defRPr/>
            </a:pPr>
            <a:r>
              <a:rPr lang="de-DE" b="0" dirty="0"/>
              <a:t>TASK 1C</a:t>
            </a:r>
            <a:r>
              <a:rPr lang="de-DE" dirty="0"/>
              <a:t>: Materials </a:t>
            </a:r>
            <a:br>
              <a:rPr lang="de-DE" dirty="0"/>
            </a:br>
            <a:r>
              <a:rPr lang="de-DE" b="0" dirty="0"/>
              <a:t>- </a:t>
            </a:r>
            <a:r>
              <a:rPr lang="en-US" b="0" dirty="0"/>
              <a:t>transdisciplinary research &amp; methodologies</a:t>
            </a:r>
            <a:endParaRPr dirty="0"/>
          </a:p>
        </p:txBody>
      </p:sp>
      <p:sp>
        <p:nvSpPr>
          <p:cNvPr id="10" name="Rechteck 12">
            <a:extLst>
              <a:ext uri="{FF2B5EF4-FFF2-40B4-BE49-F238E27FC236}">
                <a16:creationId xmlns:a16="http://schemas.microsoft.com/office/drawing/2014/main" id="{C067AAF9-091B-4847-AB2F-23C61A4BC76C}"/>
              </a:ext>
            </a:extLst>
          </p:cNvPr>
          <p:cNvSpPr/>
          <p:nvPr/>
        </p:nvSpPr>
        <p:spPr bwMode="auto">
          <a:xfrm>
            <a:off x="-11980" y="1445515"/>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0" y="0"/>
            <a:ext cx="12217399" cy="6863979"/>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13"/>
          <p:cNvPicPr>
            <a:picLocks noChangeAspect="1"/>
          </p:cNvPicPr>
          <p:nvPr/>
        </p:nvPicPr>
        <p:blipFill>
          <a:blip r:embed="rId2"/>
          <a:stretch/>
        </p:blipFill>
        <p:spPr bwMode="auto">
          <a:xfrm>
            <a:off x="10333240" y="6315072"/>
            <a:ext cx="216000" cy="247353"/>
          </a:xfrm>
          <a:prstGeom prst="rect">
            <a:avLst/>
          </a:prstGeom>
        </p:spPr>
      </p:pic>
      <p:sp>
        <p:nvSpPr>
          <p:cNvPr id="6" name="Textplatzhalter 15"/>
          <p:cNvSpPr>
            <a:spLocks noGrp="1"/>
          </p:cNvSpPr>
          <p:nvPr/>
        </p:nvSpPr>
        <p:spPr bwMode="auto">
          <a:xfrm>
            <a:off x="790573" y="2110278"/>
            <a:ext cx="10922000" cy="3327399"/>
          </a:xfrm>
        </p:spPr>
        <p:txBody>
          <a:bodyPr vert="horz" lIns="0" tIns="0" rIns="0" bIns="0" rtlCol="0">
            <a:normAutofit/>
          </a:bodyPr>
          <a:lstStyle>
            <a:lvl1pPr marL="0" indent="0" algn="l" defTabSz="914400">
              <a:lnSpc>
                <a:spcPct val="90000"/>
              </a:lnSpc>
              <a:spcBef>
                <a:spcPts val="998"/>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8"/>
              </a:spcBef>
              <a:buSzPct val="90000"/>
              <a:buFont typeface="Symbol"/>
              <a:buChar char="¾"/>
              <a:defRPr sz="2400">
                <a:solidFill>
                  <a:schemeClr val="tx1"/>
                </a:solidFill>
                <a:latin typeface="Arial Narrow"/>
                <a:ea typeface="+mn-ea"/>
                <a:cs typeface="+mn-cs"/>
              </a:defRPr>
            </a:lvl2pPr>
            <a:lvl3pPr marL="1257298" indent="-342900" algn="l" defTabSz="914400">
              <a:lnSpc>
                <a:spcPct val="90000"/>
              </a:lnSpc>
              <a:spcBef>
                <a:spcPts val="498"/>
              </a:spcBef>
              <a:buSzPct val="90000"/>
              <a:buFont typeface="Symbol"/>
              <a:buChar char="¾"/>
              <a:defRPr sz="2400">
                <a:solidFill>
                  <a:schemeClr val="tx1"/>
                </a:solidFill>
                <a:latin typeface="Arial Narrow"/>
                <a:ea typeface="+mn-ea"/>
                <a:cs typeface="+mn-cs"/>
              </a:defRPr>
            </a:lvl3pPr>
            <a:lvl4pPr marL="17017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4pPr>
            <a:lvl5pPr marL="2158998" indent="-330198" algn="l" defTabSz="914400">
              <a:lnSpc>
                <a:spcPct val="90000"/>
              </a:lnSpc>
              <a:spcBef>
                <a:spcPts val="498"/>
              </a:spcBef>
              <a:buSzPct val="90000"/>
              <a:buFont typeface="Symbol"/>
              <a:buChar char="¾"/>
              <a:defRPr sz="2400">
                <a:solidFill>
                  <a:schemeClr val="tx1"/>
                </a:solidFill>
                <a:latin typeface="Arial Narrow"/>
                <a:ea typeface="+mn-ea"/>
                <a:cs typeface="+mn-cs"/>
              </a:defRPr>
            </a:lvl5pPr>
            <a:lvl6pPr marL="2514598" indent="-228600" algn="l" defTabSz="914400">
              <a:lnSpc>
                <a:spcPct val="90000"/>
              </a:lnSpc>
              <a:spcBef>
                <a:spcPts val="498"/>
              </a:spcBef>
              <a:buFont typeface="Arial"/>
              <a:buChar char="•"/>
              <a:defRPr sz="1800">
                <a:solidFill>
                  <a:schemeClr val="tx1"/>
                </a:solidFill>
                <a:latin typeface="+mn-lt"/>
                <a:ea typeface="+mn-ea"/>
                <a:cs typeface="+mn-cs"/>
              </a:defRPr>
            </a:lvl6pPr>
            <a:lvl7pPr marL="2971800" indent="-228600" algn="l" defTabSz="914400">
              <a:lnSpc>
                <a:spcPct val="90000"/>
              </a:lnSpc>
              <a:spcBef>
                <a:spcPts val="498"/>
              </a:spcBef>
              <a:buFont typeface="Arial"/>
              <a:buChar char="•"/>
              <a:defRPr sz="1800">
                <a:solidFill>
                  <a:schemeClr val="tx1"/>
                </a:solidFill>
                <a:latin typeface="+mn-lt"/>
                <a:ea typeface="+mn-ea"/>
                <a:cs typeface="+mn-cs"/>
              </a:defRPr>
            </a:lvl7pPr>
            <a:lvl8pPr marL="3429000" indent="-228600" algn="l" defTabSz="914400">
              <a:lnSpc>
                <a:spcPct val="90000"/>
              </a:lnSpc>
              <a:spcBef>
                <a:spcPts val="498"/>
              </a:spcBef>
              <a:buFont typeface="Arial"/>
              <a:buChar char="•"/>
              <a:defRPr sz="1800">
                <a:solidFill>
                  <a:schemeClr val="tx1"/>
                </a:solidFill>
                <a:latin typeface="+mn-lt"/>
                <a:ea typeface="+mn-ea"/>
                <a:cs typeface="+mn-cs"/>
              </a:defRPr>
            </a:lvl8pPr>
            <a:lvl9pPr marL="3886200" indent="-228600" algn="l" defTabSz="914400">
              <a:lnSpc>
                <a:spcPct val="90000"/>
              </a:lnSpc>
              <a:spcBef>
                <a:spcPts val="498"/>
              </a:spcBef>
              <a:buFont typeface="Arial"/>
              <a:buChar char="•"/>
              <a:defRPr sz="1800">
                <a:solidFill>
                  <a:schemeClr val="tx1"/>
                </a:solidFill>
                <a:latin typeface="+mn-lt"/>
                <a:ea typeface="+mn-ea"/>
                <a:cs typeface="+mn-cs"/>
              </a:defRPr>
            </a:lvl9pPr>
          </a:lstStyle>
          <a:p>
            <a:pPr>
              <a:defRPr/>
            </a:pPr>
            <a:r>
              <a:rPr sz="3600" dirty="0">
                <a:solidFill>
                  <a:schemeClr val="bg1"/>
                </a:solidFill>
                <a:latin typeface="Arial"/>
                <a:ea typeface="Arial"/>
                <a:cs typeface="Arial"/>
              </a:rPr>
              <a:t>TASK 2</a:t>
            </a:r>
            <a:r>
              <a:rPr lang="en-US" sz="3600" b="1" dirty="0">
                <a:solidFill>
                  <a:schemeClr val="bg1"/>
                </a:solidFill>
                <a:latin typeface="Arial"/>
                <a:ea typeface="Arial"/>
                <a:cs typeface="Arial"/>
              </a:rPr>
              <a:t> </a:t>
            </a:r>
            <a:r>
              <a:rPr lang="en-US" sz="3600" dirty="0">
                <a:solidFill>
                  <a:schemeClr val="bg1"/>
                </a:solidFill>
                <a:latin typeface="Arial"/>
                <a:ea typeface="Arial"/>
                <a:cs typeface="Arial"/>
              </a:rPr>
              <a:t>– </a:t>
            </a:r>
            <a:r>
              <a:rPr lang="en-US" sz="3600" b="1" dirty="0">
                <a:solidFill>
                  <a:schemeClr val="bg1"/>
                </a:solidFill>
                <a:latin typeface="Arial"/>
                <a:ea typeface="Arial"/>
                <a:cs typeface="Arial"/>
              </a:rPr>
              <a:t>PRESENTATION OF YOUR TD PROJECT </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8" y="638187"/>
            <a:ext cx="10921998" cy="1325561"/>
          </a:xfrm>
        </p:spPr>
        <p:txBody>
          <a:bodyPr lIns="0" tIns="0" rIns="0" bIns="0" anchor="t">
            <a:noAutofit/>
          </a:bodyPr>
          <a:lstStyle>
            <a:lvl1pPr>
              <a:lnSpc>
                <a:spcPts val="2998"/>
              </a:lnSpc>
              <a:defRPr sz="3000" b="1">
                <a:latin typeface="Arial"/>
                <a:cs typeface="Arial"/>
              </a:defRPr>
            </a:lvl1pPr>
          </a:lstStyle>
          <a:p>
            <a:pPr>
              <a:defRPr/>
            </a:pPr>
            <a:r>
              <a:rPr b="0" dirty="0"/>
              <a:t>TASK 2</a:t>
            </a:r>
            <a:r>
              <a:rPr dirty="0"/>
              <a:t>: PRESENTATION OF YOUR TD PROJECT</a:t>
            </a:r>
          </a:p>
        </p:txBody>
      </p:sp>
      <p:sp>
        <p:nvSpPr>
          <p:cNvPr id="5" name="Textplatzhalter 15"/>
          <p:cNvSpPr>
            <a:spLocks noGrp="1"/>
          </p:cNvSpPr>
          <p:nvPr>
            <p:ph type="body" sz="quarter" idx="11"/>
          </p:nvPr>
        </p:nvSpPr>
        <p:spPr bwMode="auto">
          <a:xfrm>
            <a:off x="634999" y="1502019"/>
            <a:ext cx="10922000" cy="4597643"/>
          </a:xfrm>
        </p:spPr>
        <p:txBody>
          <a:bodyPr vertOverflow="overflow" horzOverflow="clip" vert="horz" wrap="square" lIns="0" tIns="0" rIns="0" bIns="0" numCol="1" spcCol="0" rtlCol="0" fromWordArt="0" anchor="t" anchorCtr="0" forceAA="0" compatLnSpc="0">
            <a:normAutofit fontScale="90000" lnSpcReduction="10000"/>
          </a:bodyPr>
          <a:lstStyle>
            <a:lvl1pPr marL="0" indent="0">
              <a:buNone/>
              <a:defRPr/>
            </a:lvl1pPr>
          </a:lstStyle>
          <a:p>
            <a:pPr>
              <a:lnSpc>
                <a:spcPct val="114999"/>
              </a:lnSpc>
              <a:defRPr/>
            </a:pPr>
            <a:r>
              <a:rPr lang="en-AU" sz="2200" b="0" i="0" u="none" strike="noStrike" cap="none" spc="0" dirty="0">
                <a:solidFill>
                  <a:schemeClr val="tx1"/>
                </a:solidFill>
                <a:latin typeface="Arial Narrow"/>
                <a:ea typeface="Arial Narrow"/>
                <a:cs typeface="Arial Narrow"/>
              </a:rPr>
              <a:t>Prepare a </a:t>
            </a:r>
            <a:r>
              <a:rPr lang="en-AU" sz="2200" b="1" i="0" u="none" strike="noStrike" cap="none" spc="0" dirty="0">
                <a:solidFill>
                  <a:schemeClr val="tx1"/>
                </a:solidFill>
                <a:latin typeface="Arial Narrow"/>
                <a:ea typeface="Arial Narrow"/>
                <a:cs typeface="Arial Narrow"/>
              </a:rPr>
              <a:t>presentation</a:t>
            </a:r>
            <a:r>
              <a:rPr lang="en-AU" sz="2200" b="0" i="0" u="none" strike="noStrike" cap="none" spc="0" dirty="0">
                <a:solidFill>
                  <a:schemeClr val="tx1"/>
                </a:solidFill>
                <a:latin typeface="Arial Narrow"/>
                <a:ea typeface="Arial Narrow"/>
                <a:cs typeface="Arial Narrow"/>
              </a:rPr>
              <a:t> </a:t>
            </a:r>
            <a:r>
              <a:rPr lang="en-AU" sz="2200" b="1" i="0" u="none" strike="noStrike" cap="none" spc="0" dirty="0">
                <a:solidFill>
                  <a:schemeClr val="tx1"/>
                </a:solidFill>
                <a:latin typeface="Arial Narrow"/>
                <a:ea typeface="Arial Narrow"/>
                <a:cs typeface="Arial Narrow"/>
              </a:rPr>
              <a:t>of your project proposal </a:t>
            </a:r>
            <a:r>
              <a:rPr lang="en-AU" sz="2200" b="0" i="0" u="none" strike="noStrike" cap="none" spc="0" dirty="0">
                <a:solidFill>
                  <a:schemeClr val="tx1"/>
                </a:solidFill>
                <a:latin typeface="Arial Narrow"/>
                <a:ea typeface="Arial Narrow"/>
                <a:cs typeface="Arial Narrow"/>
              </a:rPr>
              <a:t>for the second session of the course.</a:t>
            </a:r>
            <a:endParaRPr dirty="0"/>
          </a:p>
          <a:p>
            <a:pPr>
              <a:lnSpc>
                <a:spcPct val="114999"/>
              </a:lnSpc>
              <a:defRPr/>
            </a:pPr>
            <a:r>
              <a:rPr lang="en-AU" sz="2200" b="0" i="0" u="none" strike="noStrike" cap="none" spc="0" dirty="0">
                <a:solidFill>
                  <a:schemeClr val="tx1"/>
                </a:solidFill>
                <a:latin typeface="Arial Narrow"/>
                <a:ea typeface="Arial Narrow"/>
                <a:cs typeface="Arial Narrow"/>
              </a:rPr>
              <a:t>The presentation should be a </a:t>
            </a:r>
            <a:r>
              <a:rPr lang="en-AU" sz="2200" b="1" i="0" u="none" strike="noStrike" cap="none" spc="0" dirty="0">
                <a:solidFill>
                  <a:schemeClr val="tx1"/>
                </a:solidFill>
                <a:latin typeface="Arial Narrow"/>
                <a:ea typeface="Arial Narrow"/>
                <a:cs typeface="Arial Narrow"/>
              </a:rPr>
              <a:t>maximum of 20 minutes </a:t>
            </a:r>
            <a:r>
              <a:rPr lang="en-AU" sz="2200" b="0" i="0" u="none" strike="noStrike" cap="none" spc="0" dirty="0">
                <a:solidFill>
                  <a:schemeClr val="tx1"/>
                </a:solidFill>
                <a:latin typeface="Arial Narrow"/>
                <a:ea typeface="Arial Narrow"/>
                <a:cs typeface="Arial Narrow"/>
              </a:rPr>
              <a:t>long, followed by 10 minutes room for questions and discussion. The </a:t>
            </a:r>
            <a:r>
              <a:rPr lang="en-AU" sz="2200" b="1" i="0" u="none" strike="noStrike" cap="none" spc="0" dirty="0">
                <a:solidFill>
                  <a:schemeClr val="tx1"/>
                </a:solidFill>
                <a:latin typeface="Arial Narrow"/>
                <a:ea typeface="Arial Narrow"/>
                <a:cs typeface="Arial Narrow"/>
              </a:rPr>
              <a:t>format of your presentation is free</a:t>
            </a:r>
            <a:r>
              <a:rPr lang="en-AU" sz="2200" b="0" i="0" u="none" strike="noStrike" cap="none" spc="0" dirty="0">
                <a:solidFill>
                  <a:schemeClr val="tx1"/>
                </a:solidFill>
                <a:latin typeface="Arial Narrow"/>
                <a:ea typeface="Arial Narrow"/>
                <a:cs typeface="Arial Narrow"/>
              </a:rPr>
              <a:t>. Choose a format that is interesting for others and that expresses your project well.</a:t>
            </a:r>
            <a:endParaRPr dirty="0"/>
          </a:p>
          <a:p>
            <a:pPr marL="0" lvl="0" indent="0">
              <a:lnSpc>
                <a:spcPct val="114999"/>
              </a:lnSpc>
              <a:buSzPct val="90000"/>
              <a:buFont typeface="Arial"/>
              <a:buNone/>
              <a:defRPr/>
            </a:pPr>
            <a:r>
              <a:rPr lang="en-AU" sz="2200" b="0" i="0" u="none" strike="noStrike" cap="none" spc="0" dirty="0">
                <a:solidFill>
                  <a:schemeClr val="tx1"/>
                </a:solidFill>
                <a:latin typeface="Arial Narrow"/>
                <a:ea typeface="Arial Narrow"/>
                <a:cs typeface="Arial Narrow"/>
              </a:rPr>
              <a:t>Include the following information in your presentation:</a:t>
            </a:r>
            <a:endParaRPr dirty="0"/>
          </a:p>
          <a:p>
            <a:pPr marL="727986" lvl="1" indent="-327936">
              <a:lnSpc>
                <a:spcPct val="114999"/>
              </a:lnSpc>
              <a:buSzPct val="90000"/>
              <a:buFont typeface="Arial"/>
              <a:buChar char="•"/>
              <a:defRPr/>
            </a:pPr>
            <a:r>
              <a:rPr lang="en-AU" sz="2200" b="0" i="0" u="none" strike="noStrike" cap="none" spc="0" dirty="0">
                <a:solidFill>
                  <a:schemeClr val="tx1"/>
                </a:solidFill>
                <a:latin typeface="Arial Narrow"/>
                <a:ea typeface="Arial Narrow"/>
                <a:cs typeface="Arial Narrow"/>
              </a:rPr>
              <a:t>What is your </a:t>
            </a:r>
            <a:r>
              <a:rPr lang="en-AU" sz="2200" b="1" i="0" u="none" strike="noStrike" cap="none" spc="0" dirty="0">
                <a:solidFill>
                  <a:schemeClr val="tx1"/>
                </a:solidFill>
                <a:latin typeface="Arial Narrow"/>
                <a:ea typeface="Arial Narrow"/>
                <a:cs typeface="Arial Narrow"/>
              </a:rPr>
              <a:t>schedule</a:t>
            </a:r>
            <a:r>
              <a:rPr lang="en-AU" sz="2200" b="0" i="0" u="none" strike="noStrike" cap="none" spc="0" dirty="0">
                <a:solidFill>
                  <a:schemeClr val="tx1"/>
                </a:solidFill>
                <a:latin typeface="Arial Narrow"/>
                <a:ea typeface="Arial Narrow"/>
                <a:cs typeface="Arial Narrow"/>
              </a:rPr>
              <a:t>?</a:t>
            </a:r>
            <a:endParaRPr dirty="0"/>
          </a:p>
          <a:p>
            <a:pPr marL="727986" lvl="1" indent="-327936">
              <a:lnSpc>
                <a:spcPct val="114999"/>
              </a:lnSpc>
              <a:buSzPct val="90000"/>
              <a:buFont typeface="Arial"/>
              <a:buChar char="•"/>
              <a:defRPr/>
            </a:pPr>
            <a:r>
              <a:rPr lang="en-AU" sz="2200" b="0" i="0" u="none" strike="noStrike" cap="none" spc="0" dirty="0">
                <a:solidFill>
                  <a:schemeClr val="tx1"/>
                </a:solidFill>
                <a:latin typeface="Arial Narrow"/>
                <a:ea typeface="Arial Narrow"/>
                <a:cs typeface="Arial Narrow"/>
              </a:rPr>
              <a:t>How did you </a:t>
            </a:r>
            <a:r>
              <a:rPr lang="en-AU" sz="2200" b="1" i="0" u="none" strike="noStrike" cap="none" spc="0" dirty="0">
                <a:solidFill>
                  <a:schemeClr val="tx1"/>
                </a:solidFill>
                <a:latin typeface="Arial Narrow"/>
                <a:ea typeface="Arial Narrow"/>
                <a:cs typeface="Arial Narrow"/>
              </a:rPr>
              <a:t>integrate your </a:t>
            </a:r>
            <a:r>
              <a:rPr lang="en-AU" sz="2200" b="1" dirty="0">
                <a:ea typeface="Arial Narrow"/>
                <a:cs typeface="Arial Narrow"/>
              </a:rPr>
              <a:t>thematic focus</a:t>
            </a:r>
            <a:r>
              <a:rPr lang="en-AU" sz="2200" b="0" i="0" u="none" strike="noStrike" cap="none" spc="0" dirty="0">
                <a:solidFill>
                  <a:schemeClr val="tx1"/>
                </a:solidFill>
                <a:latin typeface="Arial Narrow"/>
                <a:ea typeface="Arial Narrow"/>
                <a:cs typeface="Arial Narrow"/>
              </a:rPr>
              <a:t>?</a:t>
            </a:r>
            <a:endParaRPr dirty="0"/>
          </a:p>
          <a:p>
            <a:pPr marL="727986" lvl="1" indent="-327936">
              <a:lnSpc>
                <a:spcPct val="114999"/>
              </a:lnSpc>
              <a:buSzPct val="90000"/>
              <a:buFont typeface="Arial"/>
              <a:buChar char="•"/>
              <a:defRPr/>
            </a:pPr>
            <a:r>
              <a:rPr lang="en-AU" sz="2200" b="0" i="0" u="none" strike="noStrike" cap="none" spc="0" dirty="0">
                <a:solidFill>
                  <a:schemeClr val="tx1"/>
                </a:solidFill>
                <a:latin typeface="Arial Narrow"/>
                <a:ea typeface="Arial Narrow"/>
                <a:cs typeface="Arial Narrow"/>
              </a:rPr>
              <a:t>How did you </a:t>
            </a:r>
            <a:r>
              <a:rPr lang="en-AU" sz="2200" b="1" i="0" u="none" strike="noStrike" cap="none" spc="0" dirty="0">
                <a:solidFill>
                  <a:schemeClr val="tx1"/>
                </a:solidFill>
                <a:latin typeface="Arial Narrow"/>
                <a:ea typeface="Arial Narrow"/>
                <a:cs typeface="Arial Narrow"/>
              </a:rPr>
              <a:t>integrate your stakeholders</a:t>
            </a:r>
            <a:r>
              <a:rPr lang="en-AU" sz="2200" b="0" i="0" u="none" strike="noStrike" cap="none" spc="0" dirty="0">
                <a:solidFill>
                  <a:schemeClr val="tx1"/>
                </a:solidFill>
                <a:latin typeface="Arial Narrow"/>
                <a:ea typeface="Arial Narrow"/>
                <a:cs typeface="Arial Narrow"/>
              </a:rPr>
              <a:t>?</a:t>
            </a:r>
          </a:p>
          <a:p>
            <a:pPr marL="727986" lvl="1" indent="-327936">
              <a:lnSpc>
                <a:spcPct val="114999"/>
              </a:lnSpc>
              <a:buFont typeface="Arial"/>
              <a:buChar char="•"/>
              <a:defRPr/>
            </a:pPr>
            <a:r>
              <a:rPr lang="en-US" sz="2200" dirty="0">
                <a:ea typeface="Arial Narrow"/>
                <a:cs typeface="Arial Narrow"/>
              </a:rPr>
              <a:t>How did you take into account the </a:t>
            </a:r>
            <a:r>
              <a:rPr lang="en-US" sz="2200" b="1" dirty="0">
                <a:ea typeface="Arial Narrow"/>
                <a:cs typeface="Arial Narrow"/>
              </a:rPr>
              <a:t>regional context</a:t>
            </a:r>
            <a:r>
              <a:rPr lang="en-US" sz="2200" dirty="0">
                <a:ea typeface="Arial Narrow"/>
                <a:cs typeface="Arial Narrow"/>
              </a:rPr>
              <a:t>?</a:t>
            </a:r>
          </a:p>
          <a:p>
            <a:pPr marL="727986" lvl="1" indent="-327936">
              <a:lnSpc>
                <a:spcPct val="114999"/>
              </a:lnSpc>
              <a:buSzPct val="90000"/>
              <a:buFont typeface="Arial"/>
              <a:buChar char="•"/>
              <a:defRPr/>
            </a:pPr>
            <a:r>
              <a:rPr lang="en-AU" sz="2200" b="0" i="0" u="none" strike="noStrike" cap="none" spc="0" dirty="0">
                <a:solidFill>
                  <a:schemeClr val="tx1"/>
                </a:solidFill>
                <a:latin typeface="Arial Narrow"/>
                <a:ea typeface="Arial Narrow"/>
                <a:cs typeface="Arial Narrow"/>
              </a:rPr>
              <a:t>In which </a:t>
            </a:r>
            <a:r>
              <a:rPr lang="en-AU" sz="2200" b="1" i="0" u="none" strike="noStrike" cap="none" spc="0" dirty="0">
                <a:solidFill>
                  <a:schemeClr val="tx1"/>
                </a:solidFill>
                <a:latin typeface="Arial Narrow"/>
                <a:ea typeface="Arial Narrow"/>
                <a:cs typeface="Arial Narrow"/>
              </a:rPr>
              <a:t>research phases</a:t>
            </a:r>
            <a:r>
              <a:rPr lang="en-AU" sz="2200" b="0" i="0" u="none" strike="noStrike" cap="none" spc="0" dirty="0">
                <a:solidFill>
                  <a:schemeClr val="tx1"/>
                </a:solidFill>
                <a:latin typeface="Arial Narrow"/>
                <a:ea typeface="Arial Narrow"/>
                <a:cs typeface="Arial Narrow"/>
              </a:rPr>
              <a:t> did you use which </a:t>
            </a:r>
            <a:r>
              <a:rPr lang="en-AU" sz="2200" b="1" i="0" u="none" strike="noStrike" cap="none" spc="0" dirty="0">
                <a:solidFill>
                  <a:schemeClr val="tx1"/>
                </a:solidFill>
                <a:latin typeface="Arial Narrow"/>
                <a:ea typeface="Arial Narrow"/>
                <a:cs typeface="Arial Narrow"/>
              </a:rPr>
              <a:t>methods </a:t>
            </a:r>
            <a:r>
              <a:rPr lang="en-AU" sz="2200" b="0" i="0" u="none" strike="noStrike" cap="none" spc="0" dirty="0">
                <a:solidFill>
                  <a:schemeClr val="tx1"/>
                </a:solidFill>
                <a:latin typeface="Arial Narrow"/>
                <a:ea typeface="Arial Narrow"/>
                <a:cs typeface="Arial Narrow"/>
              </a:rPr>
              <a:t>and why?</a:t>
            </a:r>
            <a:endParaRPr dirty="0"/>
          </a:p>
          <a:p>
            <a:pPr marL="727986" lvl="1" indent="-327936">
              <a:lnSpc>
                <a:spcPct val="114999"/>
              </a:lnSpc>
              <a:buSzPct val="90000"/>
              <a:buFont typeface="Arial"/>
              <a:buChar char="•"/>
              <a:defRPr/>
            </a:pPr>
            <a:r>
              <a:rPr lang="en-AU" sz="2200" b="0" i="0" u="none" strike="noStrike" cap="none" spc="0" dirty="0">
                <a:solidFill>
                  <a:schemeClr val="tx1"/>
                </a:solidFill>
                <a:latin typeface="Arial Narrow"/>
                <a:ea typeface="Arial Narrow"/>
                <a:cs typeface="Arial Narrow"/>
              </a:rPr>
              <a:t>How can you ensure the </a:t>
            </a:r>
            <a:r>
              <a:rPr lang="en-AU" sz="2200" b="1" i="0" u="none" strike="noStrike" cap="none" spc="0" dirty="0">
                <a:solidFill>
                  <a:schemeClr val="tx1"/>
                </a:solidFill>
                <a:latin typeface="Arial Narrow"/>
                <a:ea typeface="Arial Narrow"/>
                <a:cs typeface="Arial Narrow"/>
              </a:rPr>
              <a:t>success of your project</a:t>
            </a:r>
            <a:r>
              <a:rPr lang="en-AU" sz="2200" b="0" i="0" u="none" strike="noStrike" cap="none" spc="0" dirty="0">
                <a:solidFill>
                  <a:schemeClr val="tx1"/>
                </a:solidFill>
                <a:latin typeface="Arial Narrow"/>
                <a:ea typeface="Arial Narrow"/>
                <a:cs typeface="Arial Narrow"/>
              </a:rPr>
              <a:t>?</a:t>
            </a:r>
            <a:endParaRPr dirty="0"/>
          </a:p>
          <a:p>
            <a:pPr marL="727986" lvl="1" indent="-327936">
              <a:lnSpc>
                <a:spcPct val="114999"/>
              </a:lnSpc>
              <a:buSzPct val="90000"/>
              <a:buFont typeface="Arial"/>
              <a:buChar char="•"/>
              <a:defRPr/>
            </a:pPr>
            <a:r>
              <a:rPr lang="en-AU" sz="2200" b="0" i="0" u="none" strike="noStrike" cap="none" spc="0" dirty="0">
                <a:solidFill>
                  <a:schemeClr val="tx1"/>
                </a:solidFill>
                <a:latin typeface="Arial Narrow"/>
                <a:ea typeface="Arial Narrow"/>
                <a:cs typeface="Arial Narrow"/>
              </a:rPr>
              <a:t>What are the </a:t>
            </a:r>
            <a:r>
              <a:rPr lang="en-AU" sz="2200" b="1" i="0" u="none" strike="noStrike" cap="none" spc="0" dirty="0">
                <a:solidFill>
                  <a:schemeClr val="tx1"/>
                </a:solidFill>
                <a:latin typeface="Arial Narrow"/>
                <a:ea typeface="Arial Narrow"/>
                <a:cs typeface="Arial Narrow"/>
              </a:rPr>
              <a:t>scientific and societal impacts</a:t>
            </a:r>
            <a:r>
              <a:rPr lang="en-AU" sz="2200" b="0" i="0" u="none" strike="noStrike" cap="none" spc="0" dirty="0">
                <a:solidFill>
                  <a:schemeClr val="tx1"/>
                </a:solidFill>
                <a:latin typeface="Arial Narrow"/>
                <a:ea typeface="Arial Narrow"/>
                <a:cs typeface="Arial Narrow"/>
              </a:rPr>
              <a:t> of your project?</a:t>
            </a:r>
            <a:endParaRPr dirty="0"/>
          </a:p>
        </p:txBody>
      </p:sp>
      <p:sp>
        <p:nvSpPr>
          <p:cNvPr id="6"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dirty="0"/>
              <a:t>| TRANSDISCIPLINARY CASE STUDY “</a:t>
            </a:r>
            <a:r>
              <a:rPr lang="en-US" dirty="0"/>
              <a:t>SENIORS</a:t>
            </a:r>
            <a:r>
              <a:rPr lang="de-DE" dirty="0"/>
              <a:t> IN MOTION“ | TASK 2</a:t>
            </a:r>
            <a:endParaRPr dirty="0"/>
          </a:p>
        </p:txBody>
      </p:sp>
      <p:sp>
        <p:nvSpPr>
          <p:cNvPr id="7" name="Rechteck 12"/>
          <p:cNvSpPr/>
          <p:nvPr/>
        </p:nvSpPr>
        <p:spPr bwMode="auto">
          <a:xfrm>
            <a:off x="-11981" y="1150187"/>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F8C37565-7421-E376-FCFF-A7DFFB7D6AAA}" type="slidenum">
              <a:rPr lang="de-DE" sz="1600" b="1">
                <a:latin typeface="Arial"/>
                <a:cs typeface="Arial"/>
              </a:rPr>
              <a:t>35</a:t>
            </a:fld>
            <a:endParaRPr lang="de-DE" sz="16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13"/>
          <p:cNvPicPr>
            <a:picLocks noChangeAspect="1"/>
          </p:cNvPicPr>
          <p:nvPr/>
        </p:nvPicPr>
        <p:blipFill>
          <a:blip r:embed="rId2"/>
          <a:stretch/>
        </p:blipFill>
        <p:spPr bwMode="auto">
          <a:xfrm>
            <a:off x="10333240" y="6315073"/>
            <a:ext cx="216000" cy="2473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t="12380" b="12380"/>
          <a:stretch/>
        </p:blipFill>
        <p:spPr bwMode="auto">
          <a:xfrm>
            <a:off x="-17099" y="0"/>
            <a:ext cx="12209100" cy="6901028"/>
          </a:xfrm>
          <a:prstGeom prst="rect">
            <a:avLst/>
          </a:prstGeom>
        </p:spPr>
      </p:pic>
      <p:sp>
        <p:nvSpPr>
          <p:cNvPr id="6" name="Textfeld 11"/>
          <p:cNvSpPr/>
          <p:nvPr/>
        </p:nvSpPr>
        <p:spPr bwMode="auto">
          <a:xfrm>
            <a:off x="375274" y="1980380"/>
            <a:ext cx="4145639" cy="586775"/>
          </a:xfrm>
          <a:prstGeom prst="rect">
            <a:avLst/>
          </a:prstGeom>
          <a:noFill/>
        </p:spPr>
        <p:txBody>
          <a:bodyPr wrap="none" rtlCol="0">
            <a:spAutoFit/>
          </a:bodyPr>
          <a:lstStyle/>
          <a:p>
            <a:pPr>
              <a:lnSpc>
                <a:spcPts val="3899"/>
              </a:lnSpc>
              <a:defRPr/>
            </a:pPr>
            <a:r>
              <a:rPr lang="de-DE" sz="4800" b="1" cap="all">
                <a:solidFill>
                  <a:schemeClr val="tx1"/>
                </a:solidFill>
                <a:latin typeface="Arial"/>
                <a:cs typeface="Arial"/>
              </a:rPr>
              <a:t>QUESTIONS?</a:t>
            </a:r>
            <a:endParaRPr sz="7200" cap="all">
              <a:solidFill>
                <a:schemeClr val="tx1"/>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8" y="638187"/>
            <a:ext cx="10921998" cy="1325561"/>
          </a:xfrm>
        </p:spPr>
        <p:txBody>
          <a:bodyPr lIns="0" tIns="0" rIns="0" bIns="0" anchor="t">
            <a:noAutofit/>
          </a:bodyPr>
          <a:lstStyle>
            <a:lvl1pPr>
              <a:lnSpc>
                <a:spcPts val="2998"/>
              </a:lnSpc>
              <a:defRPr sz="3000" b="1">
                <a:latin typeface="Arial"/>
                <a:cs typeface="Arial"/>
              </a:defRPr>
            </a:lvl1pPr>
          </a:lstStyle>
          <a:p>
            <a:pPr>
              <a:defRPr/>
            </a:pPr>
            <a:r>
              <a:rPr lang="en-US" dirty="0"/>
              <a:t>PHYSICAL ACTIVITY FOR OLDER PEOPLE</a:t>
            </a:r>
            <a:endParaRPr dirty="0"/>
          </a:p>
        </p:txBody>
      </p:sp>
      <p:sp>
        <p:nvSpPr>
          <p:cNvPr id="5" name="Textplatzhalter 15"/>
          <p:cNvSpPr>
            <a:spLocks noGrp="1"/>
          </p:cNvSpPr>
          <p:nvPr>
            <p:ph type="body" sz="quarter" idx="11"/>
          </p:nvPr>
        </p:nvSpPr>
        <p:spPr bwMode="auto">
          <a:xfrm>
            <a:off x="634998" y="1689446"/>
            <a:ext cx="11026594" cy="4532585"/>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marL="0" indent="0">
              <a:buFont typeface="Arial"/>
              <a:buNone/>
              <a:defRPr/>
            </a:pPr>
            <a:r>
              <a:rPr sz="2400" b="1" u="sng" dirty="0">
                <a:hlinkClick r:id="rId3"/>
              </a:rPr>
              <a:t>VIDEO</a:t>
            </a:r>
            <a:r>
              <a:rPr sz="2400" b="1" dirty="0"/>
              <a:t> </a:t>
            </a:r>
            <a:r>
              <a:rPr sz="2400" dirty="0"/>
              <a:t>from</a:t>
            </a:r>
            <a:r>
              <a:rPr lang="en-US" sz="2400" dirty="0"/>
              <a:t> RACV (Royal Automobile Club of Victoria, Australia)</a:t>
            </a:r>
            <a:endParaRPr lang="de-DE" sz="2400" dirty="0"/>
          </a:p>
          <a:p>
            <a:pPr marL="0" indent="0">
              <a:buFont typeface="Arial"/>
              <a:buNone/>
              <a:defRPr/>
            </a:pPr>
            <a:r>
              <a:rPr lang="de-DE" sz="2400" b="0" i="0" u="none" strike="noStrike" cap="none" spc="0" dirty="0">
                <a:solidFill>
                  <a:schemeClr val="tx1"/>
                </a:solidFill>
                <a:latin typeface="Arial Narrow"/>
                <a:ea typeface="Arial Narrow"/>
                <a:cs typeface="Arial Narrow"/>
              </a:rPr>
              <a:t> </a:t>
            </a:r>
            <a:endParaRPr sz="2400" dirty="0"/>
          </a:p>
        </p:txBody>
      </p:sp>
      <p:sp>
        <p:nvSpPr>
          <p:cNvPr id="6"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THE TOPIC</a:t>
            </a:r>
          </a:p>
        </p:txBody>
      </p:sp>
      <p:sp>
        <p:nvSpPr>
          <p:cNvPr id="7" name="Rechteck 12"/>
          <p:cNvSpPr/>
          <p:nvPr/>
        </p:nvSpPr>
        <p:spPr bwMode="auto">
          <a:xfrm>
            <a:off x="-11981" y="1150187"/>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B35A1EDA-0486-E241-0078-AF9B006ADC37}" type="slidenum">
              <a:rPr lang="de-DE" sz="1600" b="1">
                <a:latin typeface="Arial"/>
                <a:cs typeface="Arial"/>
              </a:rPr>
              <a:t>4</a:t>
            </a:fld>
            <a:endParaRPr lang="de-DE" sz="1600">
              <a:latin typeface="Arial"/>
              <a:cs typeface="Arial"/>
            </a:endParaRPr>
          </a:p>
        </p:txBody>
      </p:sp>
      <p:pic>
        <p:nvPicPr>
          <p:cNvPr id="2" name="Online Media 1" title="Physical activity for older people">
            <a:hlinkClick r:id="" action="ppaction://media"/>
            <a:extLst>
              <a:ext uri="{FF2B5EF4-FFF2-40B4-BE49-F238E27FC236}">
                <a16:creationId xmlns:a16="http://schemas.microsoft.com/office/drawing/2014/main" id="{921033F2-EFFA-44D6-8EBE-C80B0BCBFF2D}"/>
              </a:ext>
            </a:extLst>
          </p:cNvPr>
          <p:cNvPicPr>
            <a:picLocks noRot="1" noChangeAspect="1"/>
          </p:cNvPicPr>
          <p:nvPr>
            <a:videoFile r:link="rId1"/>
          </p:nvPr>
        </p:nvPicPr>
        <p:blipFill>
          <a:blip r:embed="rId4"/>
          <a:stretch>
            <a:fillRect/>
          </a:stretch>
        </p:blipFill>
        <p:spPr>
          <a:xfrm>
            <a:off x="676559" y="2163523"/>
            <a:ext cx="6344122" cy="3584429"/>
          </a:xfrm>
          <a:prstGeom prst="rect">
            <a:avLst/>
          </a:prstGeom>
        </p:spPr>
      </p:pic>
      <p:pic>
        <p:nvPicPr>
          <p:cNvPr id="9" name="Grafik 8">
            <a:extLst>
              <a:ext uri="{FF2B5EF4-FFF2-40B4-BE49-F238E27FC236}">
                <a16:creationId xmlns:a16="http://schemas.microsoft.com/office/drawing/2014/main" id="{5BBD9B26-3FDB-2B09-D2BC-CFCE0080A0D9}"/>
              </a:ext>
            </a:extLst>
          </p:cNvPr>
          <p:cNvPicPr>
            <a:picLocks noChangeAspect="1"/>
          </p:cNvPicPr>
          <p:nvPr/>
        </p:nvPicPr>
        <p:blipFill rotWithShape="1">
          <a:blip r:embed="rId5">
            <a:extLst>
              <a:ext uri="{28A0092B-C50C-407E-A947-70E740481C1C}">
                <a14:useLocalDpi xmlns:a14="http://schemas.microsoft.com/office/drawing/2010/main" val="0"/>
              </a:ext>
            </a:extLst>
          </a:blip>
          <a:srcRect t="6652"/>
          <a:stretch/>
        </p:blipFill>
        <p:spPr>
          <a:xfrm>
            <a:off x="7176120" y="2163522"/>
            <a:ext cx="4248472" cy="39658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9" y="638188"/>
            <a:ext cx="10921999" cy="1325562"/>
          </a:xfrm>
        </p:spPr>
        <p:txBody>
          <a:bodyPr lIns="0" tIns="0" rIns="0" bIns="0" anchor="t">
            <a:noAutofit/>
          </a:bodyPr>
          <a:lstStyle>
            <a:lvl1pPr>
              <a:lnSpc>
                <a:spcPts val="2999"/>
              </a:lnSpc>
              <a:defRPr sz="3000" b="1">
                <a:latin typeface="Arial"/>
                <a:cs typeface="Arial"/>
              </a:defRPr>
            </a:lvl1pPr>
          </a:lstStyle>
          <a:p>
            <a:pPr>
              <a:defRPr/>
            </a:pPr>
            <a:r>
              <a:rPr lang="en-US" dirty="0"/>
              <a:t>TRANSDISCIPLINARY RESEARCH</a:t>
            </a:r>
            <a:endParaRPr dirty="0"/>
          </a:p>
        </p:txBody>
      </p:sp>
      <p:sp>
        <p:nvSpPr>
          <p:cNvPr id="5" name="Textplatzhalter 15"/>
          <p:cNvSpPr>
            <a:spLocks noGrp="1"/>
          </p:cNvSpPr>
          <p:nvPr>
            <p:ph type="body" sz="quarter" idx="11"/>
          </p:nvPr>
        </p:nvSpPr>
        <p:spPr bwMode="auto">
          <a:xfrm>
            <a:off x="8027234" y="5028750"/>
            <a:ext cx="3685390" cy="991773"/>
          </a:xfrm>
          <a:ln>
            <a:solidFill>
              <a:schemeClr val="bg1">
                <a:lumMod val="50000"/>
              </a:schemeClr>
            </a:solidFill>
          </a:ln>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marR="1000"/>
            <a:r>
              <a:rPr lang="en-US" sz="1400" dirty="0" err="1">
                <a:latin typeface="Arial Narrow" panose="020B0606020202030204" pitchFamily="34" charset="0"/>
              </a:rPr>
              <a:t>Bammer</a:t>
            </a:r>
            <a:r>
              <a:rPr lang="en-US" sz="1400" dirty="0">
                <a:latin typeface="Arial Narrow" panose="020B0606020202030204" pitchFamily="34" charset="0"/>
              </a:rPr>
              <a:t>, G. (2019). What makes a researcher transdisciplinary? A framework to identify expertise: Frameworks for Transdisciplinary Research #8. </a:t>
            </a:r>
            <a:r>
              <a:rPr lang="en-US" sz="1400" i="1" dirty="0">
                <a:latin typeface="Arial Narrow" panose="020B0606020202030204" pitchFamily="34" charset="0"/>
              </a:rPr>
              <a:t>GAIA - Ecological Perspectives for Science and Society</a:t>
            </a:r>
            <a:r>
              <a:rPr lang="en-US" sz="1400" i="0" dirty="0">
                <a:latin typeface="Arial Narrow" panose="020B0606020202030204" pitchFamily="34" charset="0"/>
              </a:rPr>
              <a:t>, </a:t>
            </a:r>
            <a:r>
              <a:rPr lang="en-US" sz="1400" i="1" dirty="0">
                <a:latin typeface="Arial Narrow" panose="020B0606020202030204" pitchFamily="34" charset="0"/>
              </a:rPr>
              <a:t>28</a:t>
            </a:r>
            <a:r>
              <a:rPr lang="en-US" sz="1400" i="0" dirty="0">
                <a:latin typeface="Arial Narrow" panose="020B0606020202030204" pitchFamily="34" charset="0"/>
              </a:rPr>
              <a:t>(3), 253. </a:t>
            </a:r>
            <a:r>
              <a:rPr lang="en-US" sz="1400" i="0" dirty="0">
                <a:latin typeface="Arial Narrow" panose="020B0606020202030204" pitchFamily="34" charset="0"/>
                <a:hlinkClick r:id="rId2"/>
              </a:rPr>
              <a:t>https://doi.org/10.14512/gaia.28.3.2</a:t>
            </a:r>
            <a:r>
              <a:rPr lang="en-US" sz="1400" i="0" dirty="0">
                <a:latin typeface="Arial Narrow" panose="020B0606020202030204" pitchFamily="34" charset="0"/>
              </a:rPr>
              <a:t> </a:t>
            </a:r>
          </a:p>
        </p:txBody>
      </p:sp>
      <p:sp>
        <p:nvSpPr>
          <p:cNvPr id="6" name="Fußzeilenplatzhalter 4"/>
          <p:cNvSpPr>
            <a:spLocks noGrp="1"/>
          </p:cNvSpPr>
          <p:nvPr>
            <p:ph type="ftr" sz="quarter" idx="3"/>
          </p:nvPr>
        </p:nvSpPr>
        <p:spPr bwMode="auto">
          <a:xfrm>
            <a:off x="943042" y="6247863"/>
            <a:ext cx="8821845" cy="365123"/>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b="0" dirty="0"/>
              <a:t>TRANSDISCIPLINARY CASE STUDY </a:t>
            </a:r>
            <a:r>
              <a:rPr lang="de-DE" dirty="0"/>
              <a:t>“</a:t>
            </a:r>
            <a:r>
              <a:rPr lang="en-US" dirty="0"/>
              <a:t>SENIORS</a:t>
            </a:r>
            <a:r>
              <a:rPr lang="de-DE" dirty="0"/>
              <a:t> IN MOTION“</a:t>
            </a:r>
            <a:r>
              <a:rPr lang="de-DE" b="0" dirty="0"/>
              <a:t> |</a:t>
            </a:r>
            <a:r>
              <a:rPr lang="de-DE" dirty="0"/>
              <a:t> CONTENT</a:t>
            </a:r>
            <a:endParaRPr dirty="0"/>
          </a:p>
        </p:txBody>
      </p:sp>
      <p:sp>
        <p:nvSpPr>
          <p:cNvPr id="7" name="Rechteck 12"/>
          <p:cNvSpPr/>
          <p:nvPr/>
        </p:nvSpPr>
        <p:spPr bwMode="auto">
          <a:xfrm>
            <a:off x="-11981" y="1150188"/>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Foliennummernplatzhalter 4">
            <a:extLst>
              <a:ext uri="{FF2B5EF4-FFF2-40B4-BE49-F238E27FC236}">
                <a16:creationId xmlns:a16="http://schemas.microsoft.com/office/drawing/2014/main" id="{E469785D-290F-4D2E-93E4-94C3FAE10E61}"/>
              </a:ext>
            </a:extLst>
          </p:cNvPr>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85AA038C-2134-5EF7-0494-53590D71E516}" type="slidenum">
              <a:rPr lang="de-DE" sz="1600" b="1">
                <a:latin typeface="Arial"/>
                <a:cs typeface="Arial"/>
              </a:rPr>
              <a:t>5</a:t>
            </a:fld>
            <a:endParaRPr lang="de-DE" sz="1600" dirty="0">
              <a:latin typeface="Arial"/>
              <a:cs typeface="Arial"/>
            </a:endParaRPr>
          </a:p>
        </p:txBody>
      </p:sp>
      <p:pic>
        <p:nvPicPr>
          <p:cNvPr id="10" name="Picture 9" descr="Diagram&#10;&#10;Description automatically generated">
            <a:extLst>
              <a:ext uri="{FF2B5EF4-FFF2-40B4-BE49-F238E27FC236}">
                <a16:creationId xmlns:a16="http://schemas.microsoft.com/office/drawing/2014/main" id="{57C54C67-7254-4F2D-9313-1F3A1BA3F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234" y="1268760"/>
            <a:ext cx="3685390" cy="3533415"/>
          </a:xfrm>
          <a:prstGeom prst="rect">
            <a:avLst/>
          </a:prstGeom>
        </p:spPr>
      </p:pic>
      <p:pic>
        <p:nvPicPr>
          <p:cNvPr id="12" name="Picture 11" descr="Diagram&#10;&#10;Description automatically generated">
            <a:extLst>
              <a:ext uri="{FF2B5EF4-FFF2-40B4-BE49-F238E27FC236}">
                <a16:creationId xmlns:a16="http://schemas.microsoft.com/office/drawing/2014/main" id="{E38AF413-BA77-4934-A33C-B3778644C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035" y="1557691"/>
            <a:ext cx="7143133" cy="4463597"/>
          </a:xfrm>
          <a:prstGeom prst="rect">
            <a:avLst/>
          </a:prstGeom>
        </p:spPr>
      </p:pic>
      <p:sp>
        <p:nvSpPr>
          <p:cNvPr id="14" name="TextBox 13">
            <a:extLst>
              <a:ext uri="{FF2B5EF4-FFF2-40B4-BE49-F238E27FC236}">
                <a16:creationId xmlns:a16="http://schemas.microsoft.com/office/drawing/2014/main" id="{0AC706B6-FEE5-4D93-9BE5-536E7B4CF11E}"/>
              </a:ext>
            </a:extLst>
          </p:cNvPr>
          <p:cNvSpPr txBox="1"/>
          <p:nvPr/>
        </p:nvSpPr>
        <p:spPr>
          <a:xfrm>
            <a:off x="465035" y="3804019"/>
            <a:ext cx="1732951" cy="2216504"/>
          </a:xfrm>
          <a:prstGeom prst="rect">
            <a:avLst/>
          </a:prstGeom>
          <a:noFill/>
          <a:ln>
            <a:solidFill>
              <a:schemeClr val="bg1">
                <a:lumMod val="50000"/>
              </a:schemeClr>
            </a:solidFill>
          </a:ln>
        </p:spPr>
        <p:txBody>
          <a:bodyPr wrap="square">
            <a:spAutoFit/>
          </a:bodyPr>
          <a:lstStyle/>
          <a:p>
            <a:pPr>
              <a:lnSpc>
                <a:spcPct val="114999"/>
              </a:lnSpc>
              <a:defRPr/>
            </a:pPr>
            <a:r>
              <a:rPr lang="de-DE" sz="1100" dirty="0">
                <a:latin typeface="Arial Narrow" panose="020B0606020202030204" pitchFamily="34" charset="0"/>
              </a:rPr>
              <a:t>Lang, D. J., Wiek, A., Bergmann, M., Stauffacher, M., Martens, P., Moll, P., </a:t>
            </a:r>
            <a:r>
              <a:rPr lang="de-DE" sz="1100" dirty="0" err="1">
                <a:latin typeface="Arial Narrow" panose="020B0606020202030204" pitchFamily="34" charset="0"/>
              </a:rPr>
              <a:t>Swilling</a:t>
            </a:r>
            <a:r>
              <a:rPr lang="de-DE" sz="1100" dirty="0">
                <a:latin typeface="Arial Narrow" panose="020B0606020202030204" pitchFamily="34" charset="0"/>
              </a:rPr>
              <a:t>, M., &amp; Thomas, C. J. (2012). </a:t>
            </a:r>
            <a:r>
              <a:rPr lang="de-DE" sz="1100" dirty="0" err="1">
                <a:latin typeface="Arial Narrow" panose="020B0606020202030204" pitchFamily="34" charset="0"/>
              </a:rPr>
              <a:t>Transdisciplinary</a:t>
            </a:r>
            <a:r>
              <a:rPr lang="de-DE" sz="1100" dirty="0">
                <a:latin typeface="Arial Narrow" panose="020B0606020202030204" pitchFamily="34" charset="0"/>
              </a:rPr>
              <a:t> </a:t>
            </a:r>
            <a:r>
              <a:rPr lang="de-DE" sz="1100" dirty="0" err="1">
                <a:latin typeface="Arial Narrow" panose="020B0606020202030204" pitchFamily="34" charset="0"/>
              </a:rPr>
              <a:t>research</a:t>
            </a:r>
            <a:r>
              <a:rPr lang="de-DE" sz="1100" dirty="0">
                <a:latin typeface="Arial Narrow" panose="020B0606020202030204" pitchFamily="34" charset="0"/>
              </a:rPr>
              <a:t> in </a:t>
            </a:r>
            <a:r>
              <a:rPr lang="de-DE" sz="1100" dirty="0" err="1">
                <a:latin typeface="Arial Narrow" panose="020B0606020202030204" pitchFamily="34" charset="0"/>
              </a:rPr>
              <a:t>sustainability</a:t>
            </a:r>
            <a:r>
              <a:rPr lang="de-DE" sz="1100" dirty="0">
                <a:latin typeface="Arial Narrow" panose="020B0606020202030204" pitchFamily="34" charset="0"/>
              </a:rPr>
              <a:t> </a:t>
            </a:r>
            <a:r>
              <a:rPr lang="de-DE" sz="1100" dirty="0" err="1">
                <a:latin typeface="Arial Narrow" panose="020B0606020202030204" pitchFamily="34" charset="0"/>
              </a:rPr>
              <a:t>science</a:t>
            </a:r>
            <a:r>
              <a:rPr lang="de-DE" sz="1100" dirty="0">
                <a:latin typeface="Arial Narrow" panose="020B0606020202030204" pitchFamily="34" charset="0"/>
              </a:rPr>
              <a:t>: </a:t>
            </a:r>
            <a:r>
              <a:rPr lang="de-DE" sz="1100" dirty="0" err="1">
                <a:latin typeface="Arial Narrow" panose="020B0606020202030204" pitchFamily="34" charset="0"/>
              </a:rPr>
              <a:t>practice</a:t>
            </a:r>
            <a:r>
              <a:rPr lang="de-DE" sz="1100" dirty="0">
                <a:latin typeface="Arial Narrow" panose="020B0606020202030204" pitchFamily="34" charset="0"/>
              </a:rPr>
              <a:t>, </a:t>
            </a:r>
            <a:r>
              <a:rPr lang="de-DE" sz="1100" dirty="0" err="1">
                <a:latin typeface="Arial Narrow" panose="020B0606020202030204" pitchFamily="34" charset="0"/>
              </a:rPr>
              <a:t>principles</a:t>
            </a:r>
            <a:r>
              <a:rPr lang="de-DE" sz="1100" dirty="0">
                <a:latin typeface="Arial Narrow" panose="020B0606020202030204" pitchFamily="34" charset="0"/>
              </a:rPr>
              <a:t>, and </a:t>
            </a:r>
            <a:r>
              <a:rPr lang="de-DE" sz="1100" dirty="0" err="1">
                <a:latin typeface="Arial Narrow" panose="020B0606020202030204" pitchFamily="34" charset="0"/>
              </a:rPr>
              <a:t>challenges</a:t>
            </a:r>
            <a:r>
              <a:rPr lang="de-DE" sz="1100" dirty="0">
                <a:latin typeface="Arial Narrow" panose="020B0606020202030204" pitchFamily="34" charset="0"/>
              </a:rPr>
              <a:t>. </a:t>
            </a:r>
            <a:r>
              <a:rPr lang="de-DE" sz="1100" i="1" dirty="0" err="1">
                <a:latin typeface="Arial Narrow" panose="020B0606020202030204" pitchFamily="34" charset="0"/>
              </a:rPr>
              <a:t>Sustainability</a:t>
            </a:r>
            <a:r>
              <a:rPr lang="de-DE" sz="1100" i="1" dirty="0">
                <a:latin typeface="Arial Narrow" panose="020B0606020202030204" pitchFamily="34" charset="0"/>
              </a:rPr>
              <a:t> Science</a:t>
            </a:r>
            <a:r>
              <a:rPr lang="de-DE" sz="1100" i="0" dirty="0">
                <a:latin typeface="Arial Narrow" panose="020B0606020202030204" pitchFamily="34" charset="0"/>
              </a:rPr>
              <a:t>, </a:t>
            </a:r>
            <a:r>
              <a:rPr lang="de-DE" sz="1100" i="1" dirty="0">
                <a:latin typeface="Arial Narrow" panose="020B0606020202030204" pitchFamily="34" charset="0"/>
              </a:rPr>
              <a:t>7</a:t>
            </a:r>
            <a:r>
              <a:rPr lang="de-DE" sz="1100" i="0" dirty="0">
                <a:latin typeface="Arial Narrow" panose="020B0606020202030204" pitchFamily="34" charset="0"/>
              </a:rPr>
              <a:t>(S1), 25–43. </a:t>
            </a:r>
            <a:r>
              <a:rPr lang="de-DE" sz="1100" i="0" dirty="0">
                <a:latin typeface="Arial Narrow" panose="020B0606020202030204" pitchFamily="34" charset="0"/>
                <a:hlinkClick r:id="rId5"/>
              </a:rPr>
              <a:t>https://doi.org/10.1007/s11625-011-0149-x</a:t>
            </a:r>
            <a:r>
              <a:rPr lang="de-DE" sz="1100" i="0" dirty="0">
                <a:latin typeface="Arial Narrow" panose="020B0606020202030204" pitchFamily="34" charset="0"/>
              </a:rPr>
              <a:t> </a:t>
            </a:r>
          </a:p>
        </p:txBody>
      </p:sp>
    </p:spTree>
    <p:extLst>
      <p:ext uri="{BB962C8B-B14F-4D97-AF65-F5344CB8AC3E}">
        <p14:creationId xmlns:p14="http://schemas.microsoft.com/office/powerpoint/2010/main" val="179090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7" y="638186"/>
            <a:ext cx="10921997" cy="1325560"/>
          </a:xfrm>
        </p:spPr>
        <p:txBody>
          <a:bodyPr lIns="0" tIns="0" rIns="0" bIns="0" anchor="t">
            <a:noAutofit/>
          </a:bodyPr>
          <a:lstStyle>
            <a:lvl1pPr>
              <a:lnSpc>
                <a:spcPts val="2997"/>
              </a:lnSpc>
              <a:defRPr sz="3000" b="1">
                <a:latin typeface="Arial"/>
                <a:cs typeface="Arial"/>
              </a:defRPr>
            </a:lvl1pPr>
          </a:lstStyle>
          <a:p>
            <a:pPr>
              <a:defRPr/>
            </a:pPr>
            <a:r>
              <a:rPr dirty="0"/>
              <a:t>CASE STUDY STRUCTURE and agenda</a:t>
            </a:r>
          </a:p>
        </p:txBody>
      </p:sp>
      <p:sp>
        <p:nvSpPr>
          <p:cNvPr id="5" name="Fußzeilenplatzhalter 4"/>
          <p:cNvSpPr>
            <a:spLocks noGrp="1"/>
          </p:cNvSpPr>
          <p:nvPr>
            <p:ph type="ftr" sz="quarter" idx="3"/>
          </p:nvPr>
        </p:nvSpPr>
        <p:spPr bwMode="auto">
          <a:xfrm>
            <a:off x="943039" y="6247863"/>
            <a:ext cx="8821845" cy="365121"/>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STRUCTURE AND AGENDA</a:t>
            </a:r>
          </a:p>
        </p:txBody>
      </p:sp>
      <p:sp>
        <p:nvSpPr>
          <p:cNvPr id="6" name="Rechteck 12"/>
          <p:cNvSpPr/>
          <p:nvPr/>
        </p:nvSpPr>
        <p:spPr bwMode="auto">
          <a:xfrm>
            <a:off x="-11980" y="1150186"/>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85AA038C-2134-5EF7-0494-53590D71E516}" type="slidenum">
              <a:rPr lang="de-DE" sz="1600" b="1">
                <a:latin typeface="Arial"/>
                <a:cs typeface="Arial"/>
              </a:rPr>
              <a:t>6</a:t>
            </a:fld>
            <a:endParaRPr lang="de-DE" sz="1600" dirty="0">
              <a:latin typeface="Arial"/>
              <a:cs typeface="Arial"/>
            </a:endParaRPr>
          </a:p>
        </p:txBody>
      </p:sp>
      <p:pic>
        <p:nvPicPr>
          <p:cNvPr id="3" name="Grafik 2">
            <a:extLst>
              <a:ext uri="{FF2B5EF4-FFF2-40B4-BE49-F238E27FC236}">
                <a16:creationId xmlns:a16="http://schemas.microsoft.com/office/drawing/2014/main" id="{18B3BDCA-3DC3-CECC-BD95-1EAE1BBC47A7}"/>
              </a:ext>
            </a:extLst>
          </p:cNvPr>
          <p:cNvPicPr>
            <a:picLocks noChangeAspect="1"/>
          </p:cNvPicPr>
          <p:nvPr/>
        </p:nvPicPr>
        <p:blipFill rotWithShape="1">
          <a:blip r:embed="rId2">
            <a:extLst>
              <a:ext uri="{28A0092B-C50C-407E-A947-70E740481C1C}">
                <a14:useLocalDpi xmlns:a14="http://schemas.microsoft.com/office/drawing/2010/main" val="0"/>
              </a:ext>
            </a:extLst>
          </a:blip>
          <a:srcRect t="4676" b="16890"/>
          <a:stretch/>
        </p:blipFill>
        <p:spPr>
          <a:xfrm>
            <a:off x="551384" y="1313186"/>
            <a:ext cx="10340700" cy="45622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8" y="638187"/>
            <a:ext cx="10921998" cy="1325561"/>
          </a:xfrm>
        </p:spPr>
        <p:txBody>
          <a:bodyPr lIns="0" tIns="0" rIns="0" bIns="0" anchor="t">
            <a:noAutofit/>
          </a:bodyPr>
          <a:lstStyle>
            <a:lvl1pPr>
              <a:lnSpc>
                <a:spcPts val="2998"/>
              </a:lnSpc>
              <a:defRPr sz="3000" b="1">
                <a:latin typeface="Arial"/>
                <a:cs typeface="Arial"/>
              </a:defRPr>
            </a:lvl1pPr>
          </a:lstStyle>
          <a:p>
            <a:pPr>
              <a:defRPr/>
            </a:pPr>
            <a:r>
              <a:rPr dirty="0"/>
              <a:t>CASE STUDY STRUCTURE - Main task</a:t>
            </a:r>
          </a:p>
        </p:txBody>
      </p:sp>
      <p:sp>
        <p:nvSpPr>
          <p:cNvPr id="5"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MAIN TASK</a:t>
            </a:r>
          </a:p>
        </p:txBody>
      </p:sp>
      <p:sp>
        <p:nvSpPr>
          <p:cNvPr id="6" name="Rechteck 12"/>
          <p:cNvSpPr/>
          <p:nvPr/>
        </p:nvSpPr>
        <p:spPr bwMode="auto">
          <a:xfrm>
            <a:off x="-11981" y="1150187"/>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Textplatzhalter 15"/>
          <p:cNvSpPr>
            <a:spLocks noGrp="1"/>
          </p:cNvSpPr>
          <p:nvPr>
            <p:ph type="body" sz="quarter" idx="11"/>
          </p:nvPr>
        </p:nvSpPr>
        <p:spPr bwMode="auto">
          <a:xfrm>
            <a:off x="539927" y="1556791"/>
            <a:ext cx="11112135" cy="4464497"/>
          </a:xfrm>
          <a:prstGeom prst="rect">
            <a:avLst/>
          </a:prstGeom>
          <a:solidFill>
            <a:srgbClr val="7B0E30"/>
          </a:solidFill>
          <a:ln w="28575">
            <a:solidFill>
              <a:srgbClr val="7B0E30"/>
            </a:solidFill>
            <a:prstDash val="solid"/>
          </a:ln>
        </p:spPr>
        <p:txBody>
          <a:bodyPr vertOverflow="overflow" horzOverflow="clip" vert="horz" wrap="square" lIns="144000" tIns="144000" rIns="144000" bIns="144000" numCol="1" spcCol="0" rtlCol="0" fromWordArt="0" anchor="ctr" anchorCtr="0" forceAA="0" compatLnSpc="0">
            <a:normAutofit fontScale="92500" lnSpcReduction="20000"/>
          </a:bodyPr>
          <a:lstStyle>
            <a:lvl1pPr marL="0" indent="0">
              <a:buNone/>
              <a:defRPr/>
            </a:lvl1pPr>
          </a:lstStyle>
          <a:p>
            <a:pPr>
              <a:lnSpc>
                <a:spcPct val="114999"/>
              </a:lnSpc>
              <a:defRPr/>
            </a:pPr>
            <a:r>
              <a:rPr sz="2400" b="1" i="0" u="none" dirty="0">
                <a:solidFill>
                  <a:schemeClr val="bg1"/>
                </a:solidFill>
                <a:latin typeface="Arial"/>
                <a:ea typeface="Arial"/>
                <a:cs typeface="Arial"/>
              </a:rPr>
              <a:t>MAIN TASK</a:t>
            </a:r>
            <a:endParaRPr b="1" dirty="0"/>
          </a:p>
          <a:p>
            <a:pPr>
              <a:lnSpc>
                <a:spcPct val="114999"/>
              </a:lnSpc>
              <a:defRPr/>
            </a:pPr>
            <a:r>
              <a:rPr lang="en-US" sz="2400" i="0" u="none" dirty="0">
                <a:solidFill>
                  <a:schemeClr val="bg1"/>
                </a:solidFill>
                <a:latin typeface="Arial"/>
                <a:ea typeface="Arial"/>
                <a:cs typeface="Arial"/>
              </a:rPr>
              <a:t>With your research team, develop a transdisciplinary research project spanning 3 years. Your goal is to research as well as promote physical activity of men and women 50+ in the city of </a:t>
            </a:r>
            <a:r>
              <a:rPr lang="en-US" sz="2400" i="0" u="none" dirty="0" err="1">
                <a:solidFill>
                  <a:schemeClr val="bg1"/>
                </a:solidFill>
                <a:latin typeface="Arial"/>
                <a:ea typeface="Arial"/>
                <a:cs typeface="Arial"/>
              </a:rPr>
              <a:t>Amberg</a:t>
            </a:r>
            <a:r>
              <a:rPr lang="en-US" sz="2400" i="0" u="none" dirty="0">
                <a:solidFill>
                  <a:schemeClr val="bg1"/>
                </a:solidFill>
                <a:latin typeface="Arial"/>
                <a:ea typeface="Arial"/>
                <a:cs typeface="Arial"/>
              </a:rPr>
              <a:t>, Bavaria. </a:t>
            </a:r>
          </a:p>
          <a:p>
            <a:pPr>
              <a:lnSpc>
                <a:spcPct val="114999"/>
              </a:lnSpc>
              <a:defRPr/>
            </a:pPr>
            <a:r>
              <a:rPr lang="en-US" sz="2400" i="0" u="none" dirty="0">
                <a:solidFill>
                  <a:schemeClr val="bg1"/>
                </a:solidFill>
                <a:latin typeface="Arial"/>
                <a:ea typeface="Arial"/>
                <a:cs typeface="Arial"/>
              </a:rPr>
              <a:t>Orientate your project setup on the three phases of the transdisciplinary research process outlined by Lang et al. (2012) and set out concrete steps and methods for each phase as well as a time schedule for the entire project duration.</a:t>
            </a:r>
          </a:p>
          <a:p>
            <a:pPr>
              <a:lnSpc>
                <a:spcPct val="114999"/>
              </a:lnSpc>
              <a:defRPr/>
            </a:pPr>
            <a:r>
              <a:rPr lang="en-US" sz="2400" i="0" u="none" dirty="0">
                <a:solidFill>
                  <a:schemeClr val="bg1"/>
                </a:solidFill>
                <a:latin typeface="Arial"/>
                <a:ea typeface="Arial"/>
                <a:cs typeface="Arial"/>
              </a:rPr>
              <a:t>Make sure to adapt your project design to the regional context of </a:t>
            </a:r>
            <a:r>
              <a:rPr lang="en-US" sz="2400" i="0" u="none" dirty="0" err="1">
                <a:solidFill>
                  <a:schemeClr val="bg1"/>
                </a:solidFill>
                <a:latin typeface="Arial"/>
                <a:ea typeface="Arial"/>
                <a:cs typeface="Arial"/>
              </a:rPr>
              <a:t>Amberg</a:t>
            </a:r>
            <a:r>
              <a:rPr lang="en-US" sz="2400" i="0" u="none" dirty="0">
                <a:solidFill>
                  <a:schemeClr val="bg1"/>
                </a:solidFill>
                <a:latin typeface="Arial"/>
                <a:ea typeface="Arial"/>
                <a:cs typeface="Arial"/>
              </a:rPr>
              <a:t> city. </a:t>
            </a:r>
          </a:p>
          <a:p>
            <a:pPr>
              <a:lnSpc>
                <a:spcPct val="114999"/>
              </a:lnSpc>
              <a:defRPr/>
            </a:pPr>
            <a:r>
              <a:rPr lang="en-US" sz="2400" i="0" u="none" dirty="0">
                <a:solidFill>
                  <a:schemeClr val="bg1"/>
                </a:solidFill>
                <a:latin typeface="Arial"/>
                <a:ea typeface="Arial"/>
                <a:cs typeface="Arial"/>
              </a:rPr>
              <a:t>You have unlimited personal and financial resources.</a:t>
            </a:r>
            <a:r>
              <a:rPr lang="en-US" dirty="0"/>
              <a:t> </a:t>
            </a:r>
            <a:r>
              <a:rPr sz="2400" i="0" u="none" dirty="0">
                <a:solidFill>
                  <a:schemeClr val="bg1"/>
                </a:solidFill>
                <a:latin typeface="Arial"/>
                <a:ea typeface="Arial"/>
                <a:cs typeface="Arial"/>
              </a:rPr>
              <a:t>If necessary, you can make assumptions on what is happening and how these developments are influencing your project process.</a:t>
            </a:r>
            <a:endParaRPr dirty="0"/>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4E2BD570-5254-7B52-4580-3647B7D95F36}" type="slidenum">
              <a:rPr lang="de-DE" sz="1600" b="1">
                <a:latin typeface="Arial"/>
                <a:cs typeface="Arial"/>
              </a:rPr>
              <a:t>7</a:t>
            </a:fld>
            <a:endParaRPr lang="de-DE" sz="16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0" y="0"/>
            <a:ext cx="12217399" cy="686398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13"/>
          <p:cNvPicPr>
            <a:picLocks noChangeAspect="1"/>
          </p:cNvPicPr>
          <p:nvPr/>
        </p:nvPicPr>
        <p:blipFill>
          <a:blip r:embed="rId2"/>
          <a:stretch/>
        </p:blipFill>
        <p:spPr bwMode="auto">
          <a:xfrm>
            <a:off x="10333240" y="6315073"/>
            <a:ext cx="216000" cy="247354"/>
          </a:xfrm>
          <a:prstGeom prst="rect">
            <a:avLst/>
          </a:prstGeom>
        </p:spPr>
      </p:pic>
      <p:sp>
        <p:nvSpPr>
          <p:cNvPr id="6" name="Textplatzhalter 15"/>
          <p:cNvSpPr>
            <a:spLocks noGrp="1"/>
          </p:cNvSpPr>
          <p:nvPr/>
        </p:nvSpPr>
        <p:spPr bwMode="auto">
          <a:xfrm>
            <a:off x="790574" y="2110279"/>
            <a:ext cx="10922000" cy="3327399"/>
          </a:xfrm>
        </p:spPr>
        <p:txBody>
          <a:bodyPr vert="horz" lIns="0" tIns="0" rIns="0" bIns="0" rtlCol="0">
            <a:normAutofit/>
          </a:bodyPr>
          <a:lstStyle>
            <a:lvl1pPr marL="0" indent="0" algn="l" defTabSz="914400">
              <a:lnSpc>
                <a:spcPct val="90000"/>
              </a:lnSpc>
              <a:spcBef>
                <a:spcPts val="999"/>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9"/>
              </a:spcBef>
              <a:buSzPct val="90000"/>
              <a:buFont typeface="Symbol"/>
              <a:buChar char="¾"/>
              <a:defRPr sz="2400">
                <a:solidFill>
                  <a:schemeClr val="tx1"/>
                </a:solidFill>
                <a:latin typeface="Arial Narrow"/>
                <a:ea typeface="+mn-ea"/>
                <a:cs typeface="+mn-cs"/>
              </a:defRPr>
            </a:lvl2pPr>
            <a:lvl3pPr marL="1257299" indent="-342900" algn="l" defTabSz="914400">
              <a:lnSpc>
                <a:spcPct val="90000"/>
              </a:lnSpc>
              <a:spcBef>
                <a:spcPts val="499"/>
              </a:spcBef>
              <a:buSzPct val="90000"/>
              <a:buFont typeface="Symbol"/>
              <a:buChar char="¾"/>
              <a:defRPr sz="2400">
                <a:solidFill>
                  <a:schemeClr val="tx1"/>
                </a:solidFill>
                <a:latin typeface="Arial Narrow"/>
                <a:ea typeface="+mn-ea"/>
                <a:cs typeface="+mn-cs"/>
              </a:defRPr>
            </a:lvl3pPr>
            <a:lvl4pPr marL="1701799" indent="-330199" algn="l" defTabSz="914400">
              <a:lnSpc>
                <a:spcPct val="90000"/>
              </a:lnSpc>
              <a:spcBef>
                <a:spcPts val="499"/>
              </a:spcBef>
              <a:buSzPct val="90000"/>
              <a:buFont typeface="Symbol"/>
              <a:buChar char="¾"/>
              <a:defRPr sz="2400">
                <a:solidFill>
                  <a:schemeClr val="tx1"/>
                </a:solidFill>
                <a:latin typeface="Arial Narrow"/>
                <a:ea typeface="+mn-ea"/>
                <a:cs typeface="+mn-cs"/>
              </a:defRPr>
            </a:lvl4pPr>
            <a:lvl5pPr marL="2158999" indent="-330199" algn="l" defTabSz="914400">
              <a:lnSpc>
                <a:spcPct val="90000"/>
              </a:lnSpc>
              <a:spcBef>
                <a:spcPts val="499"/>
              </a:spcBef>
              <a:buSzPct val="90000"/>
              <a:buFont typeface="Symbol"/>
              <a:buChar char="¾"/>
              <a:defRPr sz="2400">
                <a:solidFill>
                  <a:schemeClr val="tx1"/>
                </a:solidFill>
                <a:latin typeface="Arial Narrow"/>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sz="3600" dirty="0">
                <a:solidFill>
                  <a:schemeClr val="bg1"/>
                </a:solidFill>
                <a:latin typeface="Arial"/>
                <a:ea typeface="Arial"/>
                <a:cs typeface="Arial"/>
              </a:rPr>
              <a:t>TASK 0</a:t>
            </a:r>
            <a:r>
              <a:rPr lang="en-US" sz="3600" dirty="0">
                <a:solidFill>
                  <a:schemeClr val="bg1"/>
                </a:solidFill>
                <a:latin typeface="Arial"/>
                <a:ea typeface="Arial"/>
                <a:cs typeface="Arial"/>
              </a:rPr>
              <a:t> – </a:t>
            </a:r>
            <a:r>
              <a:rPr lang="en-US" sz="3600" b="1" dirty="0">
                <a:solidFill>
                  <a:schemeClr val="bg1"/>
                </a:solidFill>
                <a:latin typeface="Arial"/>
                <a:ea typeface="Arial"/>
                <a:cs typeface="Arial"/>
              </a:rPr>
              <a:t>GROUP ORGANIZATION</a:t>
            </a:r>
            <a:endParaRPr dirty="0"/>
          </a:p>
        </p:txBody>
      </p:sp>
    </p:spTree>
    <p:extLst>
      <p:ext uri="{BB962C8B-B14F-4D97-AF65-F5344CB8AC3E}">
        <p14:creationId xmlns:p14="http://schemas.microsoft.com/office/powerpoint/2010/main" val="296865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8" y="638187"/>
            <a:ext cx="10921998" cy="1325561"/>
          </a:xfrm>
        </p:spPr>
        <p:txBody>
          <a:bodyPr lIns="0" tIns="0" rIns="0" bIns="0" anchor="t">
            <a:noAutofit/>
          </a:bodyPr>
          <a:lstStyle>
            <a:lvl1pPr>
              <a:lnSpc>
                <a:spcPts val="2998"/>
              </a:lnSpc>
              <a:defRPr sz="3000" b="1">
                <a:latin typeface="Arial"/>
                <a:cs typeface="Arial"/>
              </a:defRPr>
            </a:lvl1pPr>
          </a:lstStyle>
          <a:p>
            <a:pPr>
              <a:defRPr/>
            </a:pPr>
            <a:r>
              <a:rPr b="0"/>
              <a:t>TASK 0</a:t>
            </a:r>
            <a:r>
              <a:t>: Group Organization</a:t>
            </a:r>
          </a:p>
        </p:txBody>
      </p:sp>
      <p:sp>
        <p:nvSpPr>
          <p:cNvPr id="5" name="Textplatzhalter 15"/>
          <p:cNvSpPr>
            <a:spLocks noGrp="1"/>
          </p:cNvSpPr>
          <p:nvPr>
            <p:ph type="body" sz="quarter" idx="11"/>
          </p:nvPr>
        </p:nvSpPr>
        <p:spPr bwMode="auto">
          <a:xfrm>
            <a:off x="634998" y="1600151"/>
            <a:ext cx="11026594" cy="4532585"/>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a:lnSpc>
                <a:spcPct val="114999"/>
              </a:lnSpc>
              <a:defRPr/>
            </a:pPr>
            <a:r>
              <a:rPr lang="de-DE" sz="2400" b="1" i="1" u="none" strike="noStrike" cap="none" spc="0" dirty="0">
                <a:solidFill>
                  <a:schemeClr val="tx1"/>
                </a:solidFill>
                <a:latin typeface="Arial Narrow"/>
                <a:ea typeface="Arial Narrow"/>
                <a:cs typeface="Arial Narrow"/>
              </a:rPr>
              <a:t>GROUP WORK</a:t>
            </a:r>
            <a:endParaRPr sz="2400" b="1" i="1" u="none" strike="noStrike" cap="none" spc="0" dirty="0">
              <a:solidFill>
                <a:schemeClr val="tx1"/>
              </a:solidFill>
              <a:latin typeface="Arial Narrow"/>
              <a:ea typeface="Arial Narrow"/>
              <a:cs typeface="Arial Narrow"/>
            </a:endParaRPr>
          </a:p>
          <a:p>
            <a:pPr>
              <a:lnSpc>
                <a:spcPct val="114999"/>
              </a:lnSpc>
              <a:defRPr/>
            </a:pPr>
            <a:endParaRPr lang="de-DE" sz="2400" b="0" i="0" u="none" strike="noStrike" cap="none" spc="0" dirty="0">
              <a:solidFill>
                <a:schemeClr val="tx1"/>
              </a:solidFill>
              <a:latin typeface="Arial Narrow"/>
              <a:ea typeface="Arial Narrow"/>
              <a:cs typeface="Arial Narrow"/>
            </a:endParaRPr>
          </a:p>
          <a:p>
            <a:pPr>
              <a:lnSpc>
                <a:spcPct val="114999"/>
              </a:lnSpc>
              <a:defRPr/>
            </a:pPr>
            <a:r>
              <a:rPr lang="de-DE" sz="2400" b="1" i="0" u="none" strike="noStrike" cap="none" spc="0" dirty="0" err="1">
                <a:solidFill>
                  <a:schemeClr val="tx1"/>
                </a:solidFill>
                <a:latin typeface="Arial Narrow"/>
                <a:ea typeface="Arial Narrow"/>
                <a:cs typeface="Arial Narrow"/>
              </a:rPr>
              <a:t>Get</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to</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know</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each</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other</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If</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would</a:t>
            </a:r>
            <a:r>
              <a:rPr lang="de-DE" sz="2400" b="0" i="0" u="none" strike="noStrike" cap="none" spc="0" dirty="0">
                <a:solidFill>
                  <a:schemeClr val="tx1"/>
                </a:solidFill>
                <a:latin typeface="Arial Narrow"/>
                <a:ea typeface="Arial Narrow"/>
                <a:cs typeface="Arial Narrow"/>
              </a:rPr>
              <a:t> like,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can</a:t>
            </a:r>
            <a:r>
              <a:rPr lang="de-DE" sz="2400" b="0" i="0" u="none" strike="noStrike" cap="none" spc="0" dirty="0">
                <a:solidFill>
                  <a:schemeClr val="tx1"/>
                </a:solidFill>
                <a:latin typeface="Arial Narrow"/>
                <a:ea typeface="Arial Narrow"/>
                <a:cs typeface="Arial Narrow"/>
              </a:rPr>
              <a:t> also </a:t>
            </a:r>
            <a:r>
              <a:rPr lang="de-DE" sz="2400" b="0" i="0" u="none" strike="noStrike" cap="none" spc="0" dirty="0" err="1">
                <a:solidFill>
                  <a:schemeClr val="tx1"/>
                </a:solidFill>
                <a:latin typeface="Arial Narrow"/>
                <a:ea typeface="Arial Narrow"/>
                <a:cs typeface="Arial Narrow"/>
              </a:rPr>
              <a:t>share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some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information</a:t>
            </a:r>
            <a:r>
              <a:rPr lang="de-DE" sz="2400" b="0" i="0" u="none" strike="noStrike" cap="none" spc="0" dirty="0">
                <a:solidFill>
                  <a:schemeClr val="tx1"/>
                </a:solidFill>
                <a:latin typeface="Arial Narrow"/>
                <a:ea typeface="Arial Narrow"/>
                <a:cs typeface="Arial Narrow"/>
              </a:rPr>
              <a:t> on </a:t>
            </a:r>
            <a:r>
              <a:rPr lang="de-DE" sz="2400" b="0" i="0" u="none" strike="noStrike" cap="none" spc="0" dirty="0" err="1">
                <a:solidFill>
                  <a:schemeClr val="tx1"/>
                </a:solidFill>
                <a:latin typeface="Arial Narrow"/>
                <a:ea typeface="Arial Narrow"/>
                <a:cs typeface="Arial Narrow"/>
              </a:rPr>
              <a:t>the</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reflection</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task</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prepared</a:t>
            </a:r>
            <a:r>
              <a:rPr lang="de-DE" sz="2400" b="0" i="0" u="none" strike="noStrike" cap="none" spc="0" dirty="0">
                <a:solidFill>
                  <a:schemeClr val="tx1"/>
                </a:solidFill>
                <a:latin typeface="Arial Narrow"/>
                <a:ea typeface="Arial Narrow"/>
                <a:cs typeface="Arial Narrow"/>
              </a:rPr>
              <a:t> on </a:t>
            </a:r>
            <a:r>
              <a:rPr lang="de-DE" sz="2400" b="0" i="0" u="none" strike="noStrike" cap="none" spc="0" dirty="0" err="1">
                <a:solidFill>
                  <a:schemeClr val="tx1"/>
                </a:solidFill>
                <a:latin typeface="Arial Narrow"/>
                <a:ea typeface="Arial Narrow"/>
                <a:cs typeface="Arial Narrow"/>
              </a:rPr>
              <a:t>your</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character</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interests</a:t>
            </a:r>
            <a:r>
              <a:rPr lang="de-DE" sz="2400" b="0" i="0" u="none" strike="noStrike" cap="none" spc="0" dirty="0">
                <a:solidFill>
                  <a:schemeClr val="tx1"/>
                </a:solidFill>
                <a:latin typeface="Arial Narrow"/>
                <a:ea typeface="Arial Narrow"/>
                <a:cs typeface="Arial Narrow"/>
              </a:rPr>
              <a:t> and </a:t>
            </a:r>
            <a:r>
              <a:rPr lang="de-DE" sz="2400" b="0" i="0" u="none" strike="noStrike" cap="none" spc="0" dirty="0" err="1">
                <a:solidFill>
                  <a:schemeClr val="tx1"/>
                </a:solidFill>
                <a:latin typeface="Arial Narrow"/>
                <a:ea typeface="Arial Narrow"/>
                <a:cs typeface="Arial Narrow"/>
              </a:rPr>
              <a:t>competencies</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as</a:t>
            </a:r>
            <a:r>
              <a:rPr lang="de-DE" sz="2400" b="0" i="0" u="none" strike="noStrike" cap="none" spc="0" dirty="0">
                <a:solidFill>
                  <a:schemeClr val="tx1"/>
                </a:solidFill>
                <a:latin typeface="Arial Narrow"/>
                <a:ea typeface="Arial Narrow"/>
                <a:cs typeface="Arial Narrow"/>
              </a:rPr>
              <a:t> a </a:t>
            </a:r>
            <a:r>
              <a:rPr lang="de-DE" sz="2400" b="0" i="0" u="none" strike="noStrike" cap="none" spc="0" dirty="0" err="1">
                <a:solidFill>
                  <a:schemeClr val="tx1"/>
                </a:solidFill>
                <a:latin typeface="Arial Narrow"/>
                <a:ea typeface="Arial Narrow"/>
                <a:cs typeface="Arial Narrow"/>
              </a:rPr>
              <a:t>researcher</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prior</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to</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this</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session</a:t>
            </a:r>
            <a:r>
              <a:rPr lang="de-DE" sz="2400" b="0" i="0" u="none" strike="noStrike" cap="none" spc="0" dirty="0">
                <a:solidFill>
                  <a:schemeClr val="tx1"/>
                </a:solidFill>
                <a:latin typeface="Arial Narrow"/>
                <a:ea typeface="Arial Narrow"/>
                <a:cs typeface="Arial Narrow"/>
              </a:rPr>
              <a:t>.</a:t>
            </a:r>
            <a:endParaRPr dirty="0"/>
          </a:p>
          <a:p>
            <a:pPr>
              <a:lnSpc>
                <a:spcPct val="114999"/>
              </a:lnSpc>
              <a:defRPr/>
            </a:pPr>
            <a:endParaRPr lang="de-DE" sz="2400" b="0" i="0" u="none" strike="noStrike" cap="none" spc="0" dirty="0">
              <a:solidFill>
                <a:schemeClr val="tx1"/>
              </a:solidFill>
              <a:latin typeface="Arial Narrow"/>
              <a:ea typeface="Arial Narrow"/>
              <a:cs typeface="Arial Narrow"/>
            </a:endParaRPr>
          </a:p>
          <a:p>
            <a:pPr marL="0" indent="0">
              <a:lnSpc>
                <a:spcPct val="114999"/>
              </a:lnSpc>
              <a:buFont typeface="Arial"/>
              <a:buNone/>
              <a:defRPr/>
            </a:pPr>
            <a:r>
              <a:rPr lang="de-DE" sz="2400" b="0" i="0" u="none" strike="noStrike" cap="none" spc="0" dirty="0" err="1">
                <a:solidFill>
                  <a:schemeClr val="tx1"/>
                </a:solidFill>
                <a:latin typeface="Arial Narrow"/>
                <a:ea typeface="Arial Narrow"/>
                <a:cs typeface="Arial Narrow"/>
              </a:rPr>
              <a:t>Organize</a:t>
            </a:r>
            <a:r>
              <a:rPr lang="de-DE" sz="2400" b="0" i="0" u="none" strike="noStrike" cap="none" spc="0" dirty="0">
                <a:solidFill>
                  <a:schemeClr val="tx1"/>
                </a:solidFill>
                <a:latin typeface="Arial Narrow"/>
                <a:ea typeface="Arial Narrow"/>
                <a:cs typeface="Arial Narrow"/>
              </a:rPr>
              <a:t> and </a:t>
            </a:r>
            <a:r>
              <a:rPr lang="de-DE" sz="2400" b="0" i="0" u="none" strike="noStrike" cap="none" spc="0" dirty="0" err="1">
                <a:solidFill>
                  <a:schemeClr val="tx1"/>
                </a:solidFill>
                <a:latin typeface="Arial Narrow"/>
                <a:ea typeface="Arial Narrow"/>
                <a:cs typeface="Arial Narrow"/>
              </a:rPr>
              <a:t>agree</a:t>
            </a:r>
            <a:r>
              <a:rPr lang="de-DE" sz="2400" b="0" i="0" u="none" strike="noStrike" cap="none" spc="0" dirty="0">
                <a:solidFill>
                  <a:schemeClr val="tx1"/>
                </a:solidFill>
                <a:latin typeface="Arial Narrow"/>
                <a:ea typeface="Arial Narrow"/>
                <a:cs typeface="Arial Narrow"/>
              </a:rPr>
              <a:t> upon </a:t>
            </a:r>
            <a:r>
              <a:rPr lang="de-DE" sz="2400" b="0" i="0" u="none" strike="noStrike" cap="none" spc="0" dirty="0" err="1">
                <a:solidFill>
                  <a:schemeClr val="tx1"/>
                </a:solidFill>
                <a:latin typeface="Arial Narrow"/>
                <a:ea typeface="Arial Narrow"/>
                <a:cs typeface="Arial Narrow"/>
              </a:rPr>
              <a:t>how</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you</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would</a:t>
            </a:r>
            <a:r>
              <a:rPr lang="de-DE" sz="2400" b="0" i="0" u="none" strike="noStrike" cap="none" spc="0" dirty="0">
                <a:solidFill>
                  <a:schemeClr val="tx1"/>
                </a:solidFill>
                <a:latin typeface="Arial Narrow"/>
                <a:ea typeface="Arial Narrow"/>
                <a:cs typeface="Arial Narrow"/>
              </a:rPr>
              <a:t> like </a:t>
            </a:r>
            <a:r>
              <a:rPr lang="de-DE" sz="2400" b="0" i="0" u="none" strike="noStrike" cap="none" spc="0" dirty="0" err="1">
                <a:solidFill>
                  <a:schemeClr val="tx1"/>
                </a:solidFill>
                <a:latin typeface="Arial Narrow"/>
                <a:ea typeface="Arial Narrow"/>
                <a:cs typeface="Arial Narrow"/>
              </a:rPr>
              <a:t>to</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work</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together</a:t>
            </a:r>
            <a:r>
              <a:rPr lang="de-DE" sz="2400" b="0" i="0" u="none" strike="noStrike" cap="none" spc="0" dirty="0">
                <a:solidFill>
                  <a:schemeClr val="tx1"/>
                </a:solidFill>
                <a:latin typeface="Arial Narrow"/>
                <a:ea typeface="Arial Narrow"/>
                <a:cs typeface="Arial Narrow"/>
              </a:rPr>
              <a:t> </a:t>
            </a:r>
            <a:r>
              <a:rPr lang="de-DE" sz="2400" b="0" i="0" u="none" strike="noStrike" cap="none" spc="0" dirty="0" err="1">
                <a:solidFill>
                  <a:schemeClr val="tx1"/>
                </a:solidFill>
                <a:latin typeface="Arial Narrow"/>
                <a:ea typeface="Arial Narrow"/>
                <a:cs typeface="Arial Narrow"/>
              </a:rPr>
              <a:t>as</a:t>
            </a:r>
            <a:r>
              <a:rPr lang="de-DE" sz="2400" b="0" i="0" u="none" strike="noStrike" cap="none" spc="0" dirty="0">
                <a:solidFill>
                  <a:schemeClr val="tx1"/>
                </a:solidFill>
                <a:latin typeface="Arial Narrow"/>
                <a:ea typeface="Arial Narrow"/>
                <a:cs typeface="Arial Narrow"/>
              </a:rPr>
              <a:t> a </a:t>
            </a:r>
            <a:r>
              <a:rPr lang="de-DE" sz="2400" b="0" i="0" u="none" strike="noStrike" cap="none" spc="0" dirty="0" err="1">
                <a:solidFill>
                  <a:schemeClr val="tx1"/>
                </a:solidFill>
                <a:latin typeface="Arial Narrow"/>
                <a:ea typeface="Arial Narrow"/>
                <a:cs typeface="Arial Narrow"/>
              </a:rPr>
              <a:t>group</a:t>
            </a:r>
            <a:r>
              <a:rPr lang="de-DE" sz="2400" b="0" i="0" u="none" strike="noStrike" cap="none" spc="0" dirty="0">
                <a:solidFill>
                  <a:schemeClr val="tx1"/>
                </a:solidFill>
                <a:latin typeface="Arial Narrow"/>
                <a:ea typeface="Arial Narrow"/>
                <a:cs typeface="Arial Narrow"/>
              </a:rPr>
              <a:t>, e.g. a </a:t>
            </a:r>
            <a:r>
              <a:rPr lang="de-DE" sz="2400" b="1" i="0" u="none" strike="noStrike" cap="none" spc="0" dirty="0" err="1">
                <a:solidFill>
                  <a:schemeClr val="tx1"/>
                </a:solidFill>
                <a:latin typeface="Arial Narrow"/>
                <a:ea typeface="Arial Narrow"/>
                <a:cs typeface="Arial Narrow"/>
              </a:rPr>
              <a:t>platform</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for</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group</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communication</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data</a:t>
            </a:r>
            <a:r>
              <a:rPr lang="de-DE" sz="2400" b="1" i="0" u="none" strike="noStrike" cap="none" spc="0" dirty="0">
                <a:solidFill>
                  <a:schemeClr val="tx1"/>
                </a:solidFill>
                <a:latin typeface="Arial Narrow"/>
                <a:ea typeface="Arial Narrow"/>
                <a:cs typeface="Arial Narrow"/>
              </a:rPr>
              <a:t> </a:t>
            </a:r>
            <a:r>
              <a:rPr lang="de-DE" sz="2400" b="1" i="0" u="none" strike="noStrike" cap="none" spc="0" dirty="0" err="1">
                <a:solidFill>
                  <a:schemeClr val="tx1"/>
                </a:solidFill>
                <a:latin typeface="Arial Narrow"/>
                <a:ea typeface="Arial Narrow"/>
                <a:cs typeface="Arial Narrow"/>
              </a:rPr>
              <a:t>exchange</a:t>
            </a:r>
            <a:r>
              <a:rPr lang="de-DE" sz="2400" b="1" i="0" u="none" strike="noStrike" cap="none" spc="0" dirty="0">
                <a:solidFill>
                  <a:schemeClr val="tx1"/>
                </a:solidFill>
                <a:latin typeface="Arial Narrow"/>
                <a:ea typeface="Arial Narrow"/>
                <a:cs typeface="Arial Narrow"/>
              </a:rPr>
              <a:t> and </a:t>
            </a:r>
            <a:r>
              <a:rPr lang="de-DE" sz="2400" b="1" i="0" u="none" strike="noStrike" cap="none" spc="0" dirty="0" err="1">
                <a:solidFill>
                  <a:schemeClr val="tx1"/>
                </a:solidFill>
                <a:latin typeface="Arial Narrow"/>
                <a:ea typeface="Arial Narrow"/>
                <a:cs typeface="Arial Narrow"/>
              </a:rPr>
              <a:t>general</a:t>
            </a:r>
            <a:r>
              <a:rPr lang="de-DE" sz="2400" b="1" i="0" u="none" strike="noStrike" cap="none" spc="0" dirty="0">
                <a:solidFill>
                  <a:schemeClr val="tx1"/>
                </a:solidFill>
                <a:latin typeface="Arial Narrow"/>
                <a:ea typeface="Arial Narrow"/>
                <a:cs typeface="Arial Narrow"/>
              </a:rPr>
              <a:t> operational </a:t>
            </a:r>
            <a:r>
              <a:rPr lang="de-DE" sz="2400" b="1" i="0" u="none" strike="noStrike" cap="none" spc="0" dirty="0" err="1">
                <a:solidFill>
                  <a:schemeClr val="tx1"/>
                </a:solidFill>
                <a:latin typeface="Arial Narrow"/>
                <a:ea typeface="Arial Narrow"/>
                <a:cs typeface="Arial Narrow"/>
              </a:rPr>
              <a:t>principles</a:t>
            </a:r>
            <a:r>
              <a:rPr lang="de-DE" sz="2400" b="1" i="0" u="none" strike="noStrike" cap="none" spc="0" dirty="0">
                <a:solidFill>
                  <a:schemeClr val="tx1"/>
                </a:solidFill>
                <a:latin typeface="Arial Narrow"/>
                <a:ea typeface="Arial Narrow"/>
                <a:cs typeface="Arial Narrow"/>
              </a:rPr>
              <a:t>.</a:t>
            </a:r>
            <a:endParaRPr dirty="0"/>
          </a:p>
        </p:txBody>
      </p:sp>
      <p:sp>
        <p:nvSpPr>
          <p:cNvPr id="6"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rPr dirty="0"/>
              <a:t>| TRANSDISCIPLINARY CASE STUDY </a:t>
            </a:r>
            <a:r>
              <a:rPr lang="de-DE" dirty="0"/>
              <a:t>“</a:t>
            </a:r>
            <a:r>
              <a:rPr lang="en-US" dirty="0"/>
              <a:t>SENIORS</a:t>
            </a:r>
            <a:r>
              <a:rPr lang="de-DE" dirty="0"/>
              <a:t> IN MOTION“</a:t>
            </a:r>
            <a:r>
              <a:rPr dirty="0"/>
              <a:t> | TASK 0</a:t>
            </a:r>
          </a:p>
        </p:txBody>
      </p:sp>
      <p:sp>
        <p:nvSpPr>
          <p:cNvPr id="7" name="Rechteck 12"/>
          <p:cNvSpPr/>
          <p:nvPr/>
        </p:nvSpPr>
        <p:spPr bwMode="auto">
          <a:xfrm>
            <a:off x="-11981" y="1150187"/>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9" y="6247864"/>
            <a:ext cx="308042" cy="365124"/>
          </a:xfrm>
        </p:spPr>
        <p:txBody>
          <a:bodyPr lIns="0" rIns="0"/>
          <a:lstStyle>
            <a:lvl1pPr algn="l">
              <a:defRPr>
                <a:solidFill>
                  <a:schemeClr val="tx1"/>
                </a:solidFill>
              </a:defRPr>
            </a:lvl1pPr>
          </a:lstStyle>
          <a:p>
            <a:pPr>
              <a:defRPr/>
            </a:pPr>
            <a:fld id="{9D605560-6102-F222-84FA-97747126C028}" type="slidenum">
              <a:rPr lang="de-DE" sz="1600" b="1">
                <a:latin typeface="Arial"/>
                <a:cs typeface="Arial"/>
              </a:rPr>
              <a:t>9</a:t>
            </a:fld>
            <a:endParaRPr lang="de-DE" sz="1600">
              <a:latin typeface="Arial"/>
              <a:cs typeface="Arial"/>
            </a:endParaRPr>
          </a:p>
        </p:txBody>
      </p:sp>
    </p:spTree>
  </p:cSld>
  <p:clrMapOvr>
    <a:masterClrMapping/>
  </p:clrMapOvr>
</p:sld>
</file>

<file path=ppt/theme/theme1.xml><?xml version="1.0" encoding="utf-8"?>
<a:theme xmlns:a="http://schemas.openxmlformats.org/drawingml/2006/main" name="Office">
  <a:themeElements>
    <a:clrScheme name="Leuphana2020">
      <a:dk1>
        <a:sysClr val="windowText" lastClr="000000"/>
      </a:dk1>
      <a:lt1>
        <a:sysClr val="window" lastClr="FFFFFF"/>
      </a:lt1>
      <a:dk2>
        <a:srgbClr val="80867B"/>
      </a:dk2>
      <a:lt2>
        <a:srgbClr val="C9D2D5"/>
      </a:lt2>
      <a:accent1>
        <a:srgbClr val="927B2D"/>
      </a:accent1>
      <a:accent2>
        <a:srgbClr val="8D8E3D"/>
      </a:accent2>
      <a:accent3>
        <a:srgbClr val="66787C"/>
      </a:accent3>
      <a:accent4>
        <a:srgbClr val="80867B"/>
      </a:accent4>
      <a:accent5>
        <a:srgbClr val="691633"/>
      </a:accent5>
      <a:accent6>
        <a:srgbClr val="C9D2D5"/>
      </a:accent6>
      <a:hlink>
        <a:srgbClr val="000000"/>
      </a:hlink>
      <a:folHlink>
        <a:srgbClr val="00000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Leuphana2020">
      <a:dk1>
        <a:sysClr val="windowText" lastClr="000000"/>
      </a:dk1>
      <a:lt1>
        <a:sysClr val="window" lastClr="FFFFFF"/>
      </a:lt1>
      <a:dk2>
        <a:srgbClr val="80867B"/>
      </a:dk2>
      <a:lt2>
        <a:srgbClr val="C9D2D5"/>
      </a:lt2>
      <a:accent1>
        <a:srgbClr val="927B2D"/>
      </a:accent1>
      <a:accent2>
        <a:srgbClr val="8D8E3D"/>
      </a:accent2>
      <a:accent3>
        <a:srgbClr val="66787C"/>
      </a:accent3>
      <a:accent4>
        <a:srgbClr val="80867B"/>
      </a:accent4>
      <a:accent5>
        <a:srgbClr val="691633"/>
      </a:accent5>
      <a:accent6>
        <a:srgbClr val="C9D2D5"/>
      </a:accent6>
      <a:hlink>
        <a:srgbClr val="000000"/>
      </a:hlink>
      <a:folHlink>
        <a:srgbClr val="000000"/>
      </a:folHlink>
    </a:clrScheme>
    <a:fontScheme nam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3004</Words>
  <Application>Microsoft Macintosh PowerPoint</Application>
  <DocSecurity>0</DocSecurity>
  <PresentationFormat>Breitbild</PresentationFormat>
  <Paragraphs>249</Paragraphs>
  <Slides>36</Slides>
  <Notes>3</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36</vt:i4>
      </vt:variant>
    </vt:vector>
  </HeadingPairs>
  <TitlesOfParts>
    <vt:vector size="40" baseType="lpstr">
      <vt:lpstr>Symbol</vt:lpstr>
      <vt:lpstr>Arial</vt:lpstr>
      <vt:lpstr>Arial Narrow</vt:lpstr>
      <vt:lpstr>Office</vt:lpstr>
      <vt:lpstr>PowerPoint-Präsentation</vt:lpstr>
      <vt:lpstr>CONTENT</vt:lpstr>
      <vt:lpstr>learning objectives of the  transdisciplinary case study</vt:lpstr>
      <vt:lpstr>PHYSICAL ACTIVITY FOR OLDER PEOPLE</vt:lpstr>
      <vt:lpstr>TRANSDISCIPLINARY RESEARCH</vt:lpstr>
      <vt:lpstr>CASE STUDY STRUCTURE and agenda</vt:lpstr>
      <vt:lpstr>CASE STUDY STRUCTURE - Main task</vt:lpstr>
      <vt:lpstr>PowerPoint-Präsentation</vt:lpstr>
      <vt:lpstr>TASK 0: Group Organization</vt:lpstr>
      <vt:lpstr>PowerPoint-Präsentation</vt:lpstr>
      <vt:lpstr>TASK 0: Materials  - Pointers for group organizatioN (1)</vt:lpstr>
      <vt:lpstr>TASK 0: Materials  - Pointers for group organizatioN (2)</vt:lpstr>
      <vt:lpstr>PowerPoint-Präsentation</vt:lpstr>
      <vt:lpstr>TASK 1: DEVELOPING A FICTIONAL TD PROJECT</vt:lpstr>
      <vt:lpstr>TASK 1: DEVELOPING A FICTIONAL TD PROJECT</vt:lpstr>
      <vt:lpstr>PowerPoint-Präsentation</vt:lpstr>
      <vt:lpstr>TASK 1A: Materials  - Exemplary thematic focus (1)</vt:lpstr>
      <vt:lpstr>TASK 1A: Materials  - Exemplary thematic focus (2)</vt:lpstr>
      <vt:lpstr>TASK 1A: Materials  - Exemplary thematic focus (3)</vt:lpstr>
      <vt:lpstr>TASK 1A: Materials  - Exemplary thematic focus (4)</vt:lpstr>
      <vt:lpstr>TASK 1A: Materials  - Exemplary thematic focus (5)</vt:lpstr>
      <vt:lpstr>PowerPoint-Präsentation</vt:lpstr>
      <vt:lpstr>TASK 1: DEVELOPING A FICTIONAL TD PROJECT</vt:lpstr>
      <vt:lpstr>TASK 1: DEVELOPING A FICTIONAL TD PROJECT</vt:lpstr>
      <vt:lpstr>TASK 1: DEVELOPING A FICTIONAL TD PROJECT</vt:lpstr>
      <vt:lpstr>PowerPoint-Präsentation</vt:lpstr>
      <vt:lpstr>TASK 1B: Materials  - Potential stakeholders</vt:lpstr>
      <vt:lpstr>PowerPoint-Präsentation</vt:lpstr>
      <vt:lpstr>TASK 1: DEVELOPING A FICTIONAL TD PROJECT</vt:lpstr>
      <vt:lpstr>TASK 1: DEVELOPING A FICTIONAL TD PROJECT</vt:lpstr>
      <vt:lpstr>TASK 1: DEVELOPING A FICTIONAL TD PROJECT</vt:lpstr>
      <vt:lpstr>PowerPoint-Präsentation</vt:lpstr>
      <vt:lpstr>TASK 1C: Materials  - transdisciplinary research &amp; methodologies</vt:lpstr>
      <vt:lpstr>PowerPoint-Präsentation</vt:lpstr>
      <vt:lpstr>TASK 2: PRESENTATION OF YOUR TD PROJECT</vt:lpstr>
      <vt:lpstr>PowerPoint-Präsentation</vt:lpstr>
    </vt:vector>
  </TitlesOfParts>
  <Manager>Jens Stein</Manager>
  <Company>Leuphana Universität Lüneburg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Vorlage</dc:title>
  <dc:subject/>
  <dc:creator>Stein</dc:creator>
  <cp:keywords/>
  <dc:description/>
  <cp:lastModifiedBy>Farina Tolksdorf</cp:lastModifiedBy>
  <cp:revision>159</cp:revision>
  <dcterms:created xsi:type="dcterms:W3CDTF">2020-04-16T11:19:28Z</dcterms:created>
  <dcterms:modified xsi:type="dcterms:W3CDTF">2023-03-22T14:13:39Z</dcterms:modified>
  <cp:category/>
  <dc:identifier/>
  <cp:contentStatus/>
  <dc:language/>
  <cp:version/>
</cp:coreProperties>
</file>