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8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12192000" cy="6858000"/>
  <p:embeddedFontLst>
    <p:embeddedFont>
      <p:font typeface="Arial Narrow" panose="020B0604020202020204" pitchFamily="34" charset="0"/>
      <p:regular r:id="rId31"/>
      <p:bold r:id="rId32"/>
      <p:italic r:id="rId33"/>
      <p:boldItalic r:id="rId3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39"/>
    <a:srgbClr val="882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4663"/>
  </p:normalViewPr>
  <p:slideViewPr>
    <p:cSldViewPr>
      <p:cViewPr varScale="1">
        <p:scale>
          <a:sx n="121" d="100"/>
          <a:sy n="121" d="100"/>
        </p:scale>
        <p:origin x="30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5"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6"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7"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9"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Ideen gefragt/ gerne willkommen! Bitte hinzufügen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English source for Feminist research approaches still required</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Arial Narrow"/>
                <a:ea typeface="Arial Narrow"/>
                <a:cs typeface="Arial Narrow"/>
              </a:rPr>
              <a:t>If you are unsure how you can work on this task as a group, you might find it useful to have a look at the </a:t>
            </a:r>
            <a:r>
              <a:rPr lang="de-DE" sz="1200" b="1" i="0" u="none" strike="noStrike" cap="none" spc="0">
                <a:solidFill>
                  <a:schemeClr val="tx1"/>
                </a:solidFill>
                <a:latin typeface="Arial Narrow"/>
                <a:ea typeface="Arial Narrow"/>
                <a:cs typeface="Arial Narrow"/>
              </a:rPr>
              <a:t>Design Thinking Approach</a:t>
            </a:r>
            <a:r>
              <a:rPr lang="de-DE" sz="1200" b="0" i="0" u="none" strike="noStrike" cap="none" spc="0">
                <a:solidFill>
                  <a:schemeClr val="tx1"/>
                </a:solidFill>
                <a:latin typeface="Arial Narrow"/>
                <a:ea typeface="Arial Narrow"/>
                <a:cs typeface="Arial Narrow"/>
              </a:rPr>
              <a:t>. This approach could also be used as a method for co-designing with stakeholders in your TD-project.</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Nur Fußzeile">
    <p:spTree>
      <p:nvGrpSpPr>
        <p:cNvPr id="1" name=""/>
        <p:cNvGrpSpPr/>
        <p:nvPr/>
      </p:nvGrpSpPr>
      <p:grpSpPr bwMode="auto">
        <a:xfrm>
          <a:off x="0" y="0"/>
          <a:ext cx="0" cy="0"/>
          <a:chOff x="0" y="0"/>
          <a:chExt cx="0" cy="0"/>
        </a:xfrm>
      </p:grpSpPr>
      <p:pic>
        <p:nvPicPr>
          <p:cNvPr id="4" name="Grafik 4"/>
          <p:cNvPicPr>
            <a:picLocks noChangeAspect="1"/>
          </p:cNvPicPr>
          <p:nvPr userDrawn="1"/>
        </p:nvPicPr>
        <p:blipFill>
          <a:blip r:embed="rId2"/>
          <a:stretch/>
        </p:blipFill>
        <p:spPr bwMode="auto">
          <a:xfrm>
            <a:off x="10309464" y="6297994"/>
            <a:ext cx="230400" cy="248470"/>
          </a:xfrm>
          <a:prstGeom prst="rect">
            <a:avLst/>
          </a:prstGeom>
        </p:spPr>
      </p:pic>
      <p:sp>
        <p:nvSpPr>
          <p:cNvPr id="5"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6"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ext">
    <p:spTree>
      <p:nvGrpSpPr>
        <p:cNvPr id="1" name=""/>
        <p:cNvGrpSpPr/>
        <p:nvPr/>
      </p:nvGrpSpPr>
      <p:grpSpPr bwMode="auto">
        <a:xfrm>
          <a:off x="0" y="0"/>
          <a:ext cx="0" cy="0"/>
          <a:chOff x="0" y="0"/>
          <a:chExt cx="0" cy="0"/>
        </a:xfrm>
      </p:grpSpPr>
      <p:pic>
        <p:nvPicPr>
          <p:cNvPr id="4" name="Grafik 6"/>
          <p:cNvPicPr>
            <a:picLocks noChangeAspect="1"/>
          </p:cNvPicPr>
          <p:nvPr userDrawn="1"/>
        </p:nvPicPr>
        <p:blipFill>
          <a:blip r:embed="rId2"/>
          <a:stretch/>
        </p:blipFill>
        <p:spPr bwMode="auto">
          <a:xfrm>
            <a:off x="10309464" y="6297994"/>
            <a:ext cx="230400" cy="248470"/>
          </a:xfrm>
          <a:prstGeom prst="rect">
            <a:avLst/>
          </a:prstGeom>
        </p:spPr>
      </p:pic>
      <p:sp>
        <p:nvSpPr>
          <p:cNvPr id="5"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6" name="Textplatzhalter 15"/>
          <p:cNvSpPr>
            <a:spLocks noGrp="1"/>
          </p:cNvSpPr>
          <p:nvPr>
            <p:ph type="body" sz="quarter" idx="11"/>
          </p:nvPr>
        </p:nvSpPr>
        <p:spPr bwMode="auto">
          <a:xfrm>
            <a:off x="635000" y="2159000"/>
            <a:ext cx="109220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8"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 Texte">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347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6" name="Grafik 16"/>
          <p:cNvPicPr>
            <a:picLocks noChangeAspect="1"/>
          </p:cNvPicPr>
          <p:nvPr userDrawn="1"/>
        </p:nvPicPr>
        <p:blipFill>
          <a:blip r:embed="rId2"/>
          <a:stretch/>
        </p:blipFill>
        <p:spPr bwMode="auto">
          <a:xfrm>
            <a:off x="10309464" y="6297994"/>
            <a:ext cx="230400" cy="248470"/>
          </a:xfrm>
          <a:prstGeom prst="rect">
            <a:avLst/>
          </a:prstGeom>
        </p:spPr>
      </p:pic>
      <p:sp>
        <p:nvSpPr>
          <p:cNvPr id="7" name="Textplatzhalter 15"/>
          <p:cNvSpPr>
            <a:spLocks noGrp="1"/>
          </p:cNvSpPr>
          <p:nvPr>
            <p:ph type="body" sz="quarter" idx="13"/>
          </p:nvPr>
        </p:nvSpPr>
        <p:spPr bwMode="auto">
          <a:xfrm>
            <a:off x="64643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9"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 und Bild">
    <p:spTree>
      <p:nvGrpSpPr>
        <p:cNvPr id="1" name=""/>
        <p:cNvGrpSpPr/>
        <p:nvPr/>
      </p:nvGrpSpPr>
      <p:grpSpPr bwMode="auto">
        <a:xfrm>
          <a:off x="0" y="0"/>
          <a:ext cx="0" cy="0"/>
          <a:chOff x="0" y="0"/>
          <a:chExt cx="0" cy="0"/>
        </a:xfrm>
      </p:grpSpPr>
      <p:pic>
        <p:nvPicPr>
          <p:cNvPr id="4" name="Grafik 16"/>
          <p:cNvPicPr>
            <a:picLocks noChangeAspect="1"/>
          </p:cNvPicPr>
          <p:nvPr userDrawn="1"/>
        </p:nvPicPr>
        <p:blipFill>
          <a:blip r:embed="rId2"/>
          <a:stretch/>
        </p:blipFill>
        <p:spPr bwMode="auto">
          <a:xfrm>
            <a:off x="10309464" y="6297994"/>
            <a:ext cx="230400" cy="248470"/>
          </a:xfrm>
          <a:prstGeom prst="rect">
            <a:avLst/>
          </a:prstGeom>
        </p:spPr>
      </p:pic>
      <p:sp>
        <p:nvSpPr>
          <p:cNvPr id="5" name="Textplatzhalter 3"/>
          <p:cNvSpPr>
            <a:spLocks noGrp="1"/>
          </p:cNvSpPr>
          <p:nvPr>
            <p:ph type="body" sz="quarter" idx="14" hasCustomPrompt="1"/>
          </p:nvPr>
        </p:nvSpPr>
        <p:spPr bwMode="auto">
          <a:xfrm>
            <a:off x="6946661" y="4920785"/>
            <a:ext cx="4617953"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6"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7" name="Textplatzhalter 15"/>
          <p:cNvSpPr>
            <a:spLocks noGrp="1"/>
          </p:cNvSpPr>
          <p:nvPr>
            <p:ph type="body" sz="quarter" idx="11"/>
          </p:nvPr>
        </p:nvSpPr>
        <p:spPr bwMode="auto">
          <a:xfrm>
            <a:off x="635000" y="2158999"/>
            <a:ext cx="5105400" cy="3383845"/>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Bildplatzhalter 6"/>
          <p:cNvSpPr>
            <a:spLocks noGrp="1"/>
          </p:cNvSpPr>
          <p:nvPr>
            <p:ph type="pic" sz="quarter" idx="16"/>
          </p:nvPr>
        </p:nvSpPr>
        <p:spPr bwMode="auto">
          <a:xfrm>
            <a:off x="6946661" y="2205883"/>
            <a:ext cx="4617953" cy="2571215"/>
          </a:xfrm>
        </p:spPr>
        <p:txBody>
          <a:bodyPr>
            <a:normAutofit/>
          </a:bodyPr>
          <a:lstStyle>
            <a:lvl1pPr marL="0" indent="0">
              <a:buNone/>
              <a:defRPr sz="1800">
                <a:latin typeface="Arial"/>
                <a:cs typeface="Arial"/>
              </a:defRPr>
            </a:lvl1pPr>
          </a:lstStyle>
          <a:p>
            <a:pPr>
              <a:defRPr/>
            </a:pPr>
            <a:endParaRPr lang="de-DE"/>
          </a:p>
        </p:txBody>
      </p:sp>
      <p:sp>
        <p:nvSpPr>
          <p:cNvPr id="9"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0"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 und 2 Bilder">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Bildplatzhalter 6"/>
          <p:cNvSpPr>
            <a:spLocks noGrp="1"/>
          </p:cNvSpPr>
          <p:nvPr>
            <p:ph type="pic" sz="quarter" idx="10"/>
          </p:nvPr>
        </p:nvSpPr>
        <p:spPr bwMode="auto">
          <a:xfrm>
            <a:off x="6950075" y="2209800"/>
            <a:ext cx="2743200" cy="1524000"/>
          </a:xfrm>
        </p:spPr>
        <p:txBody>
          <a:bodyPr>
            <a:normAutofit/>
          </a:bodyPr>
          <a:lstStyle>
            <a:lvl1pPr marL="0" indent="0">
              <a:buNone/>
              <a:defRPr sz="1800">
                <a:latin typeface="Arial"/>
                <a:cs typeface="Arial"/>
              </a:defRPr>
            </a:lvl1pPr>
          </a:lstStyle>
          <a:p>
            <a:pPr>
              <a:defRPr/>
            </a:pPr>
            <a:endParaRPr lang="de-DE"/>
          </a:p>
        </p:txBody>
      </p:sp>
      <p:sp>
        <p:nvSpPr>
          <p:cNvPr id="6"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16"/>
          <p:cNvPicPr>
            <a:picLocks noChangeAspect="1"/>
          </p:cNvPicPr>
          <p:nvPr userDrawn="1"/>
        </p:nvPicPr>
        <p:blipFill>
          <a:blip r:embed="rId2"/>
          <a:stretch/>
        </p:blipFill>
        <p:spPr bwMode="auto">
          <a:xfrm>
            <a:off x="10309464" y="6297994"/>
            <a:ext cx="230400" cy="248470"/>
          </a:xfrm>
          <a:prstGeom prst="rect">
            <a:avLst/>
          </a:prstGeom>
        </p:spPr>
      </p:pic>
      <p:sp>
        <p:nvSpPr>
          <p:cNvPr id="8" name="Bildplatzhalter 6"/>
          <p:cNvSpPr>
            <a:spLocks noGrp="1"/>
          </p:cNvSpPr>
          <p:nvPr>
            <p:ph type="pic" sz="quarter" idx="13"/>
          </p:nvPr>
        </p:nvSpPr>
        <p:spPr bwMode="auto">
          <a:xfrm>
            <a:off x="6950075" y="3857625"/>
            <a:ext cx="2743200" cy="1524000"/>
          </a:xfrm>
        </p:spPr>
        <p:txBody>
          <a:bodyPr>
            <a:normAutofit/>
          </a:bodyPr>
          <a:lstStyle>
            <a:lvl1pPr marL="0" indent="0">
              <a:buNone/>
              <a:defRPr sz="1800">
                <a:latin typeface="Arial"/>
                <a:cs typeface="Arial"/>
              </a:defRPr>
            </a:lvl1pPr>
          </a:lstStyle>
          <a:p>
            <a:pPr>
              <a:defRPr/>
            </a:pPr>
            <a:endParaRPr lang="de-DE"/>
          </a:p>
        </p:txBody>
      </p:sp>
      <p:sp>
        <p:nvSpPr>
          <p:cNvPr id="9" name="Textplatzhalter 3"/>
          <p:cNvSpPr>
            <a:spLocks noGrp="1"/>
          </p:cNvSpPr>
          <p:nvPr>
            <p:ph type="body" sz="quarter" idx="14" hasCustomPrompt="1"/>
          </p:nvPr>
        </p:nvSpPr>
        <p:spPr bwMode="auto">
          <a:xfrm>
            <a:off x="9788525" y="2209800"/>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5" hasCustomPrompt="1"/>
          </p:nvPr>
        </p:nvSpPr>
        <p:spPr bwMode="auto">
          <a:xfrm>
            <a:off x="9788524" y="3857625"/>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2"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Inhalte">
    <p:spTree>
      <p:nvGrpSpPr>
        <p:cNvPr id="1" name=""/>
        <p:cNvGrpSpPr/>
        <p:nvPr/>
      </p:nvGrpSpPr>
      <p:grpSpPr bwMode="auto">
        <a:xfrm>
          <a:off x="0" y="0"/>
          <a:ext cx="0" cy="0"/>
          <a:chOff x="0" y="0"/>
          <a:chExt cx="0" cy="0"/>
        </a:xfrm>
      </p:grpSpPr>
      <p:pic>
        <p:nvPicPr>
          <p:cNvPr id="4" name="Grafik 8"/>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3" hasCustomPrompt="1"/>
          </p:nvPr>
        </p:nvSpPr>
        <p:spPr bwMode="auto">
          <a:xfrm>
            <a:off x="635000" y="2159419"/>
            <a:ext cx="5378940" cy="2982841"/>
          </a:xfrm>
        </p:spPr>
        <p:txBody>
          <a:bodyPr lIns="0" tIns="0" rIns="0" bIns="0"/>
          <a:lstStyle>
            <a:lvl1pPr marL="0" indent="0">
              <a:buNone/>
              <a:defRPr/>
            </a:lvl1pPr>
            <a:lvl2pPr marL="457200" indent="0">
              <a:buFont typeface="Arial"/>
              <a:buNone/>
              <a:defRPr/>
            </a:lvl2pPr>
            <a:lvl3pPr marL="914400" indent="0">
              <a:buNone/>
              <a:defRPr/>
            </a:lvl3pPr>
            <a:lvl4pPr marL="1371600" indent="0">
              <a:buNone/>
              <a:defRPr/>
            </a:lvl4pPr>
            <a:lvl5pPr marL="1828800" indent="0">
              <a:buNone/>
              <a:defRPr/>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4" hasCustomPrompt="1"/>
          </p:nvPr>
        </p:nvSpPr>
        <p:spPr bwMode="auto">
          <a:xfrm>
            <a:off x="6178059" y="2159419"/>
            <a:ext cx="5378940" cy="2982841"/>
          </a:xfrm>
        </p:spPr>
        <p:txBody>
          <a:bodyPr lIns="0" tIns="0" rIns="0" bIns="0"/>
          <a:lstStyle>
            <a:lvl1pPr marL="0" indent="0">
              <a:buFont typeface="Arial"/>
              <a:buNone/>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defRPr/>
            </a:pPr>
            <a:r>
              <a:rPr lang="de-DE"/>
              <a:t>Klicken Sie zum Einfügen eines Bildes oder einer Grafik bitte auf ein Symbol</a:t>
            </a:r>
            <a:endParaRPr/>
          </a:p>
        </p:txBody>
      </p:sp>
      <p:sp>
        <p:nvSpPr>
          <p:cNvPr id="7"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8" name="Textplatzhalter 3"/>
          <p:cNvSpPr>
            <a:spLocks noGrp="1"/>
          </p:cNvSpPr>
          <p:nvPr>
            <p:ph type="body" sz="quarter" idx="15" hasCustomPrompt="1"/>
          </p:nvPr>
        </p:nvSpPr>
        <p:spPr bwMode="auto">
          <a:xfrm>
            <a:off x="635000"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9" name="Textplatzhalter 3"/>
          <p:cNvSpPr>
            <a:spLocks noGrp="1"/>
          </p:cNvSpPr>
          <p:nvPr>
            <p:ph type="body" sz="quarter" idx="16" hasCustomPrompt="1"/>
          </p:nvPr>
        </p:nvSpPr>
        <p:spPr bwMode="auto">
          <a:xfrm>
            <a:off x="6178059"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1"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 Inhalte">
    <p:spTree>
      <p:nvGrpSpPr>
        <p:cNvPr id="1" name=""/>
        <p:cNvGrpSpPr/>
        <p:nvPr/>
      </p:nvGrpSpPr>
      <p:grpSpPr bwMode="auto">
        <a:xfrm>
          <a:off x="0" y="0"/>
          <a:ext cx="0" cy="0"/>
          <a:chOff x="0" y="0"/>
          <a:chExt cx="0" cy="0"/>
        </a:xfrm>
      </p:grpSpPr>
      <p:pic>
        <p:nvPicPr>
          <p:cNvPr id="4" name="Grafik 5"/>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6" hasCustomPrompt="1"/>
          </p:nvPr>
        </p:nvSpPr>
        <p:spPr bwMode="auto">
          <a:xfrm>
            <a:off x="639153" y="2159418"/>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7" hasCustomPrompt="1"/>
          </p:nvPr>
        </p:nvSpPr>
        <p:spPr bwMode="auto">
          <a:xfrm>
            <a:off x="4330818"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7" name="Inhaltsplatzhalter 12"/>
          <p:cNvSpPr>
            <a:spLocks noGrp="1"/>
          </p:cNvSpPr>
          <p:nvPr>
            <p:ph sz="quarter" idx="18" hasCustomPrompt="1"/>
          </p:nvPr>
        </p:nvSpPr>
        <p:spPr bwMode="auto">
          <a:xfrm>
            <a:off x="8022482"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8"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9" name="Textplatzhalter 3"/>
          <p:cNvSpPr>
            <a:spLocks noGrp="1"/>
          </p:cNvSpPr>
          <p:nvPr>
            <p:ph type="body" sz="quarter" idx="15" hasCustomPrompt="1"/>
          </p:nvPr>
        </p:nvSpPr>
        <p:spPr bwMode="auto">
          <a:xfrm>
            <a:off x="635000" y="4305487"/>
            <a:ext cx="3537124"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9" hasCustomPrompt="1"/>
          </p:nvPr>
        </p:nvSpPr>
        <p:spPr bwMode="auto">
          <a:xfrm>
            <a:off x="4330817" y="4305487"/>
            <a:ext cx="3532971"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Textplatzhalter 3"/>
          <p:cNvSpPr>
            <a:spLocks noGrp="1"/>
          </p:cNvSpPr>
          <p:nvPr>
            <p:ph type="body" sz="quarter" idx="20" hasCustomPrompt="1"/>
          </p:nvPr>
        </p:nvSpPr>
        <p:spPr bwMode="auto">
          <a:xfrm>
            <a:off x="8022482" y="4305487"/>
            <a:ext cx="3532972"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2"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3"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Vollbild">
    <p:spTree>
      <p:nvGrpSpPr>
        <p:cNvPr id="1" name=""/>
        <p:cNvGrpSpPr/>
        <p:nvPr/>
      </p:nvGrpSpPr>
      <p:grpSpPr bwMode="auto">
        <a:xfrm>
          <a:off x="0" y="0"/>
          <a:ext cx="0" cy="0"/>
          <a:chOff x="0" y="0"/>
          <a:chExt cx="0" cy="0"/>
        </a:xfrm>
      </p:grpSpPr>
      <p:sp>
        <p:nvSpPr>
          <p:cNvPr id="4" name="Bildplatzhalter 6"/>
          <p:cNvSpPr>
            <a:spLocks noGrp="1"/>
          </p:cNvSpPr>
          <p:nvPr>
            <p:ph type="pic" sz="quarter" idx="10"/>
          </p:nvPr>
        </p:nvSpPr>
        <p:spPr bwMode="auto">
          <a:xfrm>
            <a:off x="0" y="0"/>
            <a:ext cx="12192000" cy="6858000"/>
          </a:xfrm>
        </p:spPr>
        <p:txBody>
          <a:bodyPr/>
          <a:lstStyle>
            <a:lvl1pPr marL="0" indent="0">
              <a:buNone/>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838200" y="365125"/>
            <a:ext cx="10515600" cy="1325563"/>
          </a:xfrm>
          <a:prstGeom prst="rect">
            <a:avLst/>
          </a:prstGeom>
        </p:spPr>
        <p:txBody>
          <a:bodyPr vert="horz" lIns="0" tIns="0" rIns="0" bIns="0" rtlCol="0" anchor="t">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838200" y="1825625"/>
            <a:ext cx="10515600" cy="4351338"/>
          </a:xfrm>
          <a:prstGeom prst="rect">
            <a:avLst/>
          </a:prstGeom>
        </p:spPr>
        <p:txBody>
          <a:bodyPr vert="horz" lIns="0" tIns="0" rIns="0" bIns="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600">
                <a:solidFill>
                  <a:schemeClr val="tx1"/>
                </a:solidFill>
                <a:latin typeface="Arial"/>
                <a:cs typeface="Arial"/>
              </a:defRPr>
            </a:lvl1pPr>
          </a:lstStyle>
          <a:p>
            <a:pPr>
              <a:defRPr/>
            </a:pPr>
            <a:fld id="{5AFAC29F-7DD4-4879-A4CC-E50EE7D35984}" type="datetime1">
              <a:rPr lang="de-DE"/>
              <a:t>10.03.23</a:t>
            </a:fld>
            <a:endParaRPr lang="de-DE"/>
          </a:p>
        </p:txBody>
      </p:sp>
      <p:sp>
        <p:nvSpPr>
          <p:cNvPr id="7"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lang="de-DE" sz="1600">
                <a:latin typeface="Arial"/>
                <a:cs typeface="Arial"/>
              </a:defRPr>
            </a:lvl1pPr>
          </a:lstStyle>
          <a:p>
            <a:pPr>
              <a:defRPr/>
            </a:pPr>
            <a:endParaRPr lang="de-DE"/>
          </a:p>
        </p:txBody>
      </p:sp>
      <p:sp>
        <p:nvSpPr>
          <p:cNvPr id="8"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lang="de-DE" sz="1600">
                <a:latin typeface="Arial"/>
                <a:cs typeface="Arial"/>
              </a:defRPr>
            </a:lvl1pPr>
          </a:lstStyle>
          <a:p>
            <a:pPr>
              <a:defRPr/>
            </a:pPr>
            <a:fld id="{DD7C4DC1-7D02-4994-BD54-74988B047B41}" type="slidenum">
              <a:rPr lang="de-DE"/>
              <a:t>‹Nr.›</a:t>
            </a:fld>
            <a:endParaRPr lang="de-DE"/>
          </a:p>
        </p:txBody>
      </p:sp>
      <p:sp>
        <p:nvSpPr>
          <p:cNvPr id="9" name="Rechteck 6"/>
          <p:cNvSpPr/>
          <p:nvPr userDrawn="1"/>
        </p:nvSpPr>
        <p:spPr bwMode="auto">
          <a:xfrm>
            <a:off x="-1" y="-1"/>
            <a:ext cx="12192001" cy="68580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3000" b="1" cap="all">
          <a:solidFill>
            <a:schemeClr val="tx1"/>
          </a:solidFill>
          <a:latin typeface="Arial"/>
          <a:ea typeface="+mj-ea"/>
          <a:cs typeface="Arial"/>
        </a:defRPr>
      </a:lvl1pPr>
    </p:titleStyle>
    <p:bodyStyle>
      <a:lvl1pPr marL="355600" indent="-355600" algn="l" defTabSz="914400">
        <a:lnSpc>
          <a:spcPct val="90000"/>
        </a:lnSpc>
        <a:spcBef>
          <a:spcPts val="1000"/>
        </a:spcBef>
        <a:buSzPct val="90000"/>
        <a:buFont typeface="Symbol"/>
        <a:buChar char="¾"/>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leuphana.de/universitaet/entwicklung/lehre/support-tools/digitale-plattformen-und-tools/academic-cloud.html" TargetMode="External"/><Relationship Id="rId3" Type="http://schemas.openxmlformats.org/officeDocument/2006/relationships/hyperlink" Target="https://www.leuphana.de/universitaet/entwicklung/lehre/support-tools/digitale-plattformen-und-tools/rocketchat.html" TargetMode="External"/><Relationship Id="rId7" Type="http://schemas.openxmlformats.org/officeDocument/2006/relationships/hyperlink" Target="https://academiccloud.d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miro.com" TargetMode="External"/><Relationship Id="rId5" Type="http://schemas.openxmlformats.org/officeDocument/2006/relationships/hyperlink" Target="https://padlet.com" TargetMode="External"/><Relationship Id="rId4" Type="http://schemas.openxmlformats.org/officeDocument/2006/relationships/hyperlink" Target="https://slack.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7879/sun-2016-1750" TargetMode="External"/><Relationship Id="rId3" Type="http://schemas.openxmlformats.org/officeDocument/2006/relationships/hyperlink" Target="https://link.springer.com/article/10.1007%2Fs13280-016-0800-y" TargetMode="External"/><Relationship Id="rId7" Type="http://schemas.openxmlformats.org/officeDocument/2006/relationships/hyperlink" Target="https://whatisresilience.org/en/learn-mor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1877050915002860?via%3Dihub" TargetMode="External"/><Relationship Id="rId5" Type="http://schemas.openxmlformats.org/officeDocument/2006/relationships/hyperlink" Target="https://research.fit.edu/media/site-specific/researchfitedu/coast-climate-adaptation-library/climate-communications/psychology-amp-behavior/Meadows-2008.-Thinking-in-Systems.pdf" TargetMode="External"/><Relationship Id="rId4" Type="http://schemas.openxmlformats.org/officeDocument/2006/relationships/hyperlink" Target="https://link.springer.com/article/10.1007%2Fs11625-018-0636-4" TargetMode="External"/><Relationship Id="rId9" Type="http://schemas.openxmlformats.org/officeDocument/2006/relationships/hyperlink" Target="https://www.mdpi.com/2071-1050/10/3/62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haieminescutrust.ro/en/" TargetMode="External"/><Relationship Id="rId2" Type="http://schemas.openxmlformats.org/officeDocument/2006/relationships/hyperlink" Target="http://www.mihaieminescutrust.org/about-u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fundatia-adept.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schubz.ro/e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gentaconnect.com/content/oekom/gaia/2015/00000024/00000003/art00003" TargetMode="External"/><Relationship Id="rId7" Type="http://schemas.openxmlformats.org/officeDocument/2006/relationships/hyperlink" Target="http://doi.org/10.5281/zenodo.3717021" TargetMode="External"/><Relationship Id="rId2" Type="http://schemas.openxmlformats.org/officeDocument/2006/relationships/hyperlink" Target="https://naturwissenschaften.ch/co-producing-knowledge-explained/methods/td-net_toolbox" TargetMode="External"/><Relationship Id="rId1" Type="http://schemas.openxmlformats.org/officeDocument/2006/relationships/slideLayout" Target="../slideLayouts/slideLayout3.xml"/><Relationship Id="rId6" Type="http://schemas.openxmlformats.org/officeDocument/2006/relationships/hyperlink" Target="https://www.oekom.de/publikationen/zeitschriften/gaia/c-275" TargetMode="External"/><Relationship Id="rId5" Type="http://schemas.openxmlformats.org/officeDocument/2006/relationships/hyperlink" Target="https://link.springer.com/chapter/10.1007/978-94-017-7242-6_3" TargetMode="External"/><Relationship Id="rId4" Type="http://schemas.openxmlformats.org/officeDocument/2006/relationships/hyperlink" Target="https://www.campus.de/buecher-campus-verlag/wissenschaft/soziologie/methods_for_transdisciplinary_research-4175.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ADAiANriiXw"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2"/>
          <a:srcRect l="-556" r="-10" b="8524"/>
          <a:stretch/>
        </p:blipFill>
        <p:spPr bwMode="auto">
          <a:xfrm>
            <a:off x="-200547" y="-243407"/>
            <a:ext cx="12392548" cy="7101408"/>
          </a:xfrm>
          <a:prstGeom prst="rect">
            <a:avLst/>
          </a:prstGeom>
        </p:spPr>
      </p:pic>
      <p:sp>
        <p:nvSpPr>
          <p:cNvPr id="5" name="Rechteck 11"/>
          <p:cNvSpPr/>
          <p:nvPr/>
        </p:nvSpPr>
        <p:spPr bwMode="auto">
          <a:xfrm>
            <a:off x="-96688" y="950700"/>
            <a:ext cx="10612013" cy="1974244"/>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Textfeld 4"/>
          <p:cNvSpPr/>
          <p:nvPr/>
        </p:nvSpPr>
        <p:spPr bwMode="auto">
          <a:xfrm>
            <a:off x="31532" y="2426796"/>
            <a:ext cx="5764770" cy="461502"/>
          </a:xfrm>
          <a:prstGeom prst="rect">
            <a:avLst/>
          </a:prstGeom>
          <a:noFill/>
        </p:spPr>
        <p:txBody>
          <a:bodyPr wrap="square" rtlCol="0">
            <a:noAutofit/>
          </a:bodyPr>
          <a:lstStyle/>
          <a:p>
            <a:pPr>
              <a:lnSpc>
                <a:spcPts val="1998"/>
              </a:lnSpc>
              <a:defRPr/>
            </a:pPr>
            <a:endParaRPr sz="1800" b="1" dirty="0">
              <a:solidFill>
                <a:schemeClr val="bg1"/>
              </a:solidFill>
              <a:latin typeface="Arial"/>
              <a:cs typeface="Arial"/>
            </a:endParaRPr>
          </a:p>
        </p:txBody>
      </p:sp>
      <p:sp>
        <p:nvSpPr>
          <p:cNvPr id="7" name="Rechteck 8"/>
          <p:cNvSpPr/>
          <p:nvPr/>
        </p:nvSpPr>
        <p:spPr bwMode="auto">
          <a:xfrm>
            <a:off x="3647728" y="5440907"/>
            <a:ext cx="7918222" cy="142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Rechteck 12"/>
          <p:cNvSpPr/>
          <p:nvPr/>
        </p:nvSpPr>
        <p:spPr bwMode="auto">
          <a:xfrm>
            <a:off x="8544272" y="2924944"/>
            <a:ext cx="1537120" cy="36004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1"/>
          <p:cNvSpPr/>
          <p:nvPr/>
        </p:nvSpPr>
        <p:spPr bwMode="auto">
          <a:xfrm>
            <a:off x="35943" y="1197675"/>
            <a:ext cx="10346749" cy="1583252"/>
          </a:xfrm>
          <a:prstGeom prst="rect">
            <a:avLst/>
          </a:prstGeom>
          <a:noFill/>
        </p:spPr>
        <p:txBody>
          <a:bodyPr wrap="square" rtlCol="0">
            <a:noAutofit/>
          </a:bodyPr>
          <a:lstStyle/>
          <a:p>
            <a:pPr>
              <a:defRPr/>
            </a:pPr>
            <a:r>
              <a:rPr lang="de-DE" b="1" i="1" dirty="0" err="1">
                <a:solidFill>
                  <a:schemeClr val="bg1"/>
                </a:solidFill>
                <a:latin typeface="Arial"/>
                <a:cs typeface="Arial"/>
              </a:rPr>
              <a:t>Transdisciplinary</a:t>
            </a:r>
            <a:r>
              <a:rPr lang="de-DE" b="1" i="1" dirty="0">
                <a:solidFill>
                  <a:schemeClr val="bg1"/>
                </a:solidFill>
                <a:latin typeface="Arial"/>
                <a:cs typeface="Arial"/>
              </a:rPr>
              <a:t> Case Study </a:t>
            </a:r>
            <a:r>
              <a:rPr lang="de-DE" b="1" i="1" dirty="0" err="1">
                <a:solidFill>
                  <a:schemeClr val="bg1"/>
                </a:solidFill>
                <a:latin typeface="Arial"/>
                <a:cs typeface="Arial"/>
              </a:rPr>
              <a:t>of</a:t>
            </a:r>
            <a:r>
              <a:rPr lang="de-DE" b="1" i="1" dirty="0">
                <a:solidFill>
                  <a:schemeClr val="bg1"/>
                </a:solidFill>
                <a:latin typeface="Arial"/>
                <a:cs typeface="Arial"/>
              </a:rPr>
              <a:t> Southern </a:t>
            </a:r>
            <a:r>
              <a:rPr lang="de-DE" b="1" i="1" dirty="0" err="1">
                <a:solidFill>
                  <a:schemeClr val="bg1"/>
                </a:solidFill>
                <a:latin typeface="Arial"/>
                <a:cs typeface="Arial"/>
              </a:rPr>
              <a:t>Transylvania</a:t>
            </a:r>
            <a:r>
              <a:rPr lang="de-DE" b="1" i="1" dirty="0">
                <a:solidFill>
                  <a:schemeClr val="bg1"/>
                </a:solidFill>
                <a:latin typeface="Arial"/>
                <a:cs typeface="Arial"/>
              </a:rPr>
              <a:t> </a:t>
            </a:r>
            <a:endParaRPr lang="de-DE" b="1" i="1" u="none" strike="noStrike" spc="0" dirty="0">
              <a:solidFill>
                <a:schemeClr val="bg1"/>
              </a:solidFill>
              <a:latin typeface="Arial"/>
              <a:ea typeface="Arial"/>
              <a:cs typeface="Arial"/>
            </a:endParaRPr>
          </a:p>
          <a:p>
            <a:pPr>
              <a:defRPr/>
            </a:pPr>
            <a:r>
              <a:rPr lang="de-DE" sz="2800" b="1" i="0" u="none" strike="noStrike" cap="all" spc="0" dirty="0">
                <a:solidFill>
                  <a:schemeClr val="bg1"/>
                </a:solidFill>
                <a:latin typeface="Arial"/>
                <a:ea typeface="Arial"/>
                <a:cs typeface="Arial"/>
              </a:rPr>
              <a:t>FROM VISIONS TO REALIZATIONS – </a:t>
            </a:r>
            <a:endParaRPr dirty="0"/>
          </a:p>
          <a:p>
            <a:pPr>
              <a:defRPr/>
            </a:pPr>
            <a:r>
              <a:rPr lang="de-DE" sz="2800" b="1" i="0" u="none" strike="noStrike" cap="all" spc="0" dirty="0" err="1">
                <a:solidFill>
                  <a:schemeClr val="bg1"/>
                </a:solidFill>
                <a:latin typeface="Arial"/>
                <a:ea typeface="Arial"/>
                <a:cs typeface="Arial"/>
              </a:rPr>
              <a:t>Keeping</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the</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past</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alive</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while</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enabling</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the</a:t>
            </a:r>
            <a:r>
              <a:rPr lang="de-DE" sz="2800" b="1" i="0" u="none" strike="noStrike" cap="all" spc="0" dirty="0">
                <a:solidFill>
                  <a:schemeClr val="bg1"/>
                </a:solidFill>
                <a:latin typeface="Arial"/>
                <a:ea typeface="Arial"/>
                <a:cs typeface="Arial"/>
              </a:rPr>
              <a:t> </a:t>
            </a:r>
            <a:r>
              <a:rPr lang="de-DE" sz="2800" b="1" i="0" u="none" strike="noStrike" cap="all" spc="0" dirty="0" err="1">
                <a:solidFill>
                  <a:schemeClr val="bg1"/>
                </a:solidFill>
                <a:latin typeface="Arial"/>
                <a:ea typeface="Arial"/>
                <a:cs typeface="Arial"/>
              </a:rPr>
              <a:t>future</a:t>
            </a:r>
            <a:endParaRPr lang="de-DE" sz="2800" b="1" i="0" u="none" strike="noStrike" cap="all" spc="0" dirty="0">
              <a:solidFill>
                <a:schemeClr val="bg1"/>
              </a:solidFill>
              <a:latin typeface="Arial"/>
              <a:ea typeface="Arial"/>
              <a:cs typeface="Arial"/>
            </a:endParaRPr>
          </a:p>
          <a:p>
            <a:pPr>
              <a:defRPr/>
            </a:pPr>
            <a:r>
              <a:rPr lang="de-DE" dirty="0" err="1">
                <a:solidFill>
                  <a:schemeClr val="bg1"/>
                </a:solidFill>
              </a:rPr>
              <a:t>Designing</a:t>
            </a:r>
            <a:r>
              <a:rPr lang="de-DE" dirty="0">
                <a:solidFill>
                  <a:schemeClr val="accent5">
                    <a:lumMod val="60000"/>
                    <a:lumOff val="40000"/>
                  </a:schemeClr>
                </a:solidFill>
              </a:rPr>
              <a:t> </a:t>
            </a:r>
            <a:r>
              <a:rPr lang="de-DE" dirty="0">
                <a:solidFill>
                  <a:schemeClr val="bg1"/>
                </a:solidFill>
              </a:rPr>
              <a:t>a </a:t>
            </a:r>
            <a:r>
              <a:rPr lang="de-DE" dirty="0" err="1">
                <a:solidFill>
                  <a:schemeClr val="bg1"/>
                </a:solidFill>
              </a:rPr>
              <a:t>transdisciplinary</a:t>
            </a:r>
            <a:r>
              <a:rPr lang="de-DE" dirty="0">
                <a:solidFill>
                  <a:schemeClr val="bg1"/>
                </a:solidFill>
              </a:rPr>
              <a:t> </a:t>
            </a:r>
            <a:r>
              <a:rPr lang="de-DE" dirty="0" err="1">
                <a:solidFill>
                  <a:schemeClr val="bg1"/>
                </a:solidFill>
              </a:rPr>
              <a:t>research</a:t>
            </a:r>
            <a:r>
              <a:rPr lang="de-DE" dirty="0">
                <a:solidFill>
                  <a:schemeClr val="bg1"/>
                </a:solidFill>
              </a:rPr>
              <a:t> </a:t>
            </a:r>
            <a:r>
              <a:rPr lang="de-DE" dirty="0" err="1">
                <a:solidFill>
                  <a:schemeClr val="bg1"/>
                </a:solidFill>
              </a:rPr>
              <a:t>project</a:t>
            </a:r>
            <a:endParaRPr lang="de-DE" dirty="0">
              <a:solidFill>
                <a:schemeClr val="bg1"/>
              </a:solidFill>
            </a:endParaRPr>
          </a:p>
          <a:p>
            <a:pPr>
              <a:defRPr/>
            </a:pPr>
            <a:endParaRPr dirty="0"/>
          </a:p>
        </p:txBody>
      </p:sp>
      <p:grpSp>
        <p:nvGrpSpPr>
          <p:cNvPr id="2" name="Gruppieren 1"/>
          <p:cNvGrpSpPr/>
          <p:nvPr/>
        </p:nvGrpSpPr>
        <p:grpSpPr bwMode="auto">
          <a:xfrm>
            <a:off x="3935760" y="5589240"/>
            <a:ext cx="7290797" cy="1124744"/>
            <a:chOff x="1850405" y="5733256"/>
            <a:chExt cx="5429250" cy="837565"/>
          </a:xfrm>
        </p:grpSpPr>
        <p:pic>
          <p:nvPicPr>
            <p:cNvPr id="11" name="Grafik 10"/>
            <p:cNvPicPr/>
            <p:nvPr/>
          </p:nvPicPr>
          <p:blipFill>
            <a:blip r:embed="rId3"/>
            <a:srcRect l="8303" t="5809" r="20341" b="20037"/>
            <a:stretch/>
          </p:blipFill>
          <p:spPr bwMode="auto">
            <a:xfrm>
              <a:off x="5015880" y="5733256"/>
              <a:ext cx="1170940" cy="837565"/>
            </a:xfrm>
            <a:prstGeom prst="rect">
              <a:avLst/>
            </a:prstGeom>
            <a:ln>
              <a:noFill/>
            </a:ln>
          </p:spPr>
        </p:pic>
        <p:pic>
          <p:nvPicPr>
            <p:cNvPr id="12" name="Grafik 11"/>
            <p:cNvPicPr/>
            <p:nvPr/>
          </p:nvPicPr>
          <p:blipFill>
            <a:blip r:embed="rId4"/>
            <a:stretch/>
          </p:blipFill>
          <p:spPr bwMode="auto">
            <a:xfrm>
              <a:off x="6257305" y="5954236"/>
              <a:ext cx="1022350" cy="518795"/>
            </a:xfrm>
            <a:prstGeom prst="rect">
              <a:avLst/>
            </a:prstGeom>
          </p:spPr>
        </p:pic>
        <p:pic>
          <p:nvPicPr>
            <p:cNvPr id="13" name="Grafik 12"/>
            <p:cNvPicPr/>
            <p:nvPr/>
          </p:nvPicPr>
          <p:blipFill>
            <a:blip r:embed="rId5"/>
            <a:stretch/>
          </p:blipFill>
          <p:spPr bwMode="auto">
            <a:xfrm>
              <a:off x="3355355" y="6117431"/>
              <a:ext cx="1434465" cy="297180"/>
            </a:xfrm>
            <a:prstGeom prst="rect">
              <a:avLst/>
            </a:prstGeom>
          </p:spPr>
        </p:pic>
        <p:pic>
          <p:nvPicPr>
            <p:cNvPr id="14" name="Grafik 13"/>
            <p:cNvPicPr/>
            <p:nvPr/>
          </p:nvPicPr>
          <p:blipFill>
            <a:blip r:embed="rId6"/>
            <a:stretch/>
          </p:blipFill>
          <p:spPr bwMode="auto">
            <a:xfrm>
              <a:off x="1850405" y="5956140"/>
              <a:ext cx="1318260" cy="458470"/>
            </a:xfrm>
            <a:prstGeom prst="rect">
              <a:avLst/>
            </a:prstGeom>
          </p:spPr>
        </p:pic>
      </p:grpSp>
      <p:sp>
        <p:nvSpPr>
          <p:cNvPr id="15" name="Textfeld 4"/>
          <p:cNvSpPr/>
          <p:nvPr/>
        </p:nvSpPr>
        <p:spPr bwMode="auto">
          <a:xfrm>
            <a:off x="8616280" y="2924944"/>
            <a:ext cx="1728192" cy="360040"/>
          </a:xfrm>
          <a:prstGeom prst="rect">
            <a:avLst/>
          </a:prstGeom>
          <a:solidFill>
            <a:srgbClr val="882645"/>
          </a:solidFill>
        </p:spPr>
        <p:txBody>
          <a:bodyPr wrap="square" rtlCol="0">
            <a:noAutofit/>
          </a:bodyPr>
          <a:lstStyle/>
          <a:p>
            <a:pPr algn="ctr">
              <a:lnSpc>
                <a:spcPts val="1999"/>
              </a:lnSpc>
              <a:defRPr/>
            </a:pPr>
            <a:r>
              <a:rPr lang="de-DE" sz="1800" b="1" u="none" dirty="0">
                <a:solidFill>
                  <a:schemeClr val="bg1"/>
                </a:solidFill>
                <a:latin typeface="Arial"/>
                <a:cs typeface="Arial"/>
              </a:rPr>
              <a:t>SESSION 1</a:t>
            </a:r>
            <a:endParaRPr sz="1800" b="1" dirty="0">
              <a:solidFill>
                <a:schemeClr val="bg1"/>
              </a:solidFill>
              <a:latin typeface="Arial"/>
              <a:cs typeface="Arial"/>
            </a:endParaRPr>
          </a:p>
          <a:p>
            <a:pPr algn="ctr">
              <a:lnSpc>
                <a:spcPts val="1998"/>
              </a:lnSpc>
              <a:defRPr/>
            </a:pPr>
            <a:endParaRPr sz="18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21997" cy="490700"/>
          </a:xfrm>
        </p:spPr>
        <p:txBody>
          <a:bodyPr lIns="0" tIns="0" rIns="0" bIns="0" anchor="t">
            <a:noAutofit/>
          </a:bodyPr>
          <a:lstStyle>
            <a:lvl1pPr>
              <a:lnSpc>
                <a:spcPts val="2997"/>
              </a:lnSpc>
              <a:defRPr sz="3000" b="1">
                <a:latin typeface="Arial"/>
                <a:cs typeface="Arial"/>
              </a:defRPr>
            </a:lvl1pPr>
          </a:lstStyle>
          <a:p>
            <a:pPr>
              <a:defRPr/>
            </a:pPr>
            <a:r>
              <a:rPr b="0"/>
              <a:t>TASK 0</a:t>
            </a:r>
            <a:r>
              <a:t>: Materials </a:t>
            </a:r>
            <a:br>
              <a:rPr/>
            </a:br>
            <a:r>
              <a:t>- </a:t>
            </a:r>
            <a:r>
              <a:rPr lang="de-DE" sz="3000" b="0" i="0" u="none" strike="noStrike" cap="all" spc="0">
                <a:solidFill>
                  <a:schemeClr val="tx1"/>
                </a:solidFill>
                <a:latin typeface="Arial"/>
                <a:ea typeface="Arial"/>
                <a:cs typeface="Arial"/>
              </a:rPr>
              <a:t>Pointers for group organizatioN (2)</a:t>
            </a:r>
            <a:endParaRPr/>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0</a:t>
            </a:r>
          </a:p>
        </p:txBody>
      </p:sp>
      <p:sp>
        <p:nvSpPr>
          <p:cNvPr id="6" name="Rechteck 12"/>
          <p:cNvSpPr/>
          <p:nvPr/>
        </p:nvSpPr>
        <p:spPr bwMode="auto">
          <a:xfrm>
            <a:off x="-11979" y="145509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tangle 6"/>
          <p:cNvSpPr/>
          <p:nvPr/>
        </p:nvSpPr>
        <p:spPr bwMode="auto">
          <a:xfrm>
            <a:off x="572998" y="1626575"/>
            <a:ext cx="5099537" cy="36579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8" name="Rectangle 7"/>
          <p:cNvSpPr/>
          <p:nvPr/>
        </p:nvSpPr>
        <p:spPr bwMode="auto">
          <a:xfrm>
            <a:off x="634997" y="1809469"/>
            <a:ext cx="5217272" cy="403104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i="0" dirty="0"/>
              <a:t>For group communication</a:t>
            </a:r>
            <a:endParaRPr dirty="0"/>
          </a:p>
          <a:p>
            <a:pPr marL="683929" lvl="1" indent="-283879">
              <a:lnSpc>
                <a:spcPct val="114999"/>
              </a:lnSpc>
              <a:buFont typeface="Arial"/>
              <a:buChar char="•"/>
              <a:defRPr/>
            </a:pPr>
            <a:r>
              <a:rPr dirty="0"/>
              <a:t>Messengers such as Telegram or Signal. </a:t>
            </a:r>
          </a:p>
          <a:p>
            <a:pPr marL="683929" lvl="1" indent="-283879">
              <a:lnSpc>
                <a:spcPct val="114999"/>
              </a:lnSpc>
              <a:buFont typeface="Arial"/>
              <a:buChar char="•"/>
              <a:defRPr/>
            </a:pPr>
            <a:r>
              <a:rPr dirty="0"/>
              <a:t>It can </a:t>
            </a:r>
            <a:r>
              <a:rPr dirty="0">
                <a:solidFill>
                  <a:schemeClr val="tx1"/>
                </a:solidFill>
              </a:rPr>
              <a:t>be beneficial</a:t>
            </a:r>
            <a:r>
              <a:rPr dirty="0">
                <a:solidFill>
                  <a:schemeClr val="accent5">
                    <a:lumMod val="60000"/>
                    <a:lumOff val="40000"/>
                  </a:schemeClr>
                </a:solidFill>
              </a:rPr>
              <a:t> </a:t>
            </a:r>
            <a:r>
              <a:rPr dirty="0"/>
              <a:t>to keep group communication off smartphones for a better work-life balance. In that case, there are other options such as:</a:t>
            </a:r>
          </a:p>
          <a:p>
            <a:pPr marL="683929" lvl="1" indent="-283879">
              <a:lnSpc>
                <a:spcPct val="114999"/>
              </a:lnSpc>
              <a:buFont typeface="Arial"/>
              <a:buChar char="•"/>
              <a:defRPr/>
            </a:pPr>
            <a:r>
              <a:rPr u="sng" dirty="0">
                <a:solidFill>
                  <a:schemeClr val="tx1"/>
                </a:solidFill>
                <a:hlinkClick r:id="rId3" tooltip="https://www.leuphana.de/universitaet/entwicklung/lehre/support-tools/digitale-plattformen-und-tools/rocketchat.html"/>
              </a:rPr>
              <a:t>Rocketchat Leuphana</a:t>
            </a:r>
            <a:endParaRPr u="none" dirty="0">
              <a:solidFill>
                <a:schemeClr val="tx1"/>
              </a:solidFill>
            </a:endParaRPr>
          </a:p>
          <a:p>
            <a:pPr marL="683929" lvl="1" indent="-283879">
              <a:lnSpc>
                <a:spcPct val="114999"/>
              </a:lnSpc>
              <a:buFont typeface="Arial"/>
              <a:buChar char="•"/>
              <a:defRPr/>
            </a:pPr>
            <a:r>
              <a:rPr u="sng" dirty="0">
                <a:solidFill>
                  <a:schemeClr val="tx1"/>
                </a:solidFill>
                <a:hlinkClick r:id="rId4" tooltip="https://slack.com/"/>
              </a:rPr>
              <a:t>Slack</a:t>
            </a:r>
            <a:endParaRPr lang="de-DE" u="sng" dirty="0">
              <a:solidFill>
                <a:schemeClr val="tx1"/>
              </a:solidFill>
            </a:endParaRPr>
          </a:p>
          <a:p>
            <a:pPr marL="683929" lvl="1" indent="-283879">
              <a:lnSpc>
                <a:spcPct val="114999"/>
              </a:lnSpc>
              <a:buFont typeface="Arial"/>
              <a:buChar char="•"/>
              <a:defRPr/>
            </a:pPr>
            <a:endParaRPr lang="de-DE" u="sng" dirty="0"/>
          </a:p>
          <a:p>
            <a:pPr marL="283879" indent="-283879">
              <a:lnSpc>
                <a:spcPct val="114999"/>
              </a:lnSpc>
              <a:buFont typeface="Arial"/>
              <a:buChar char="•"/>
              <a:defRPr/>
            </a:pPr>
            <a:r>
              <a:rPr lang="de-DE" b="1" dirty="0" err="1"/>
              <a:t>For</a:t>
            </a:r>
            <a:r>
              <a:rPr lang="de-DE" b="1" dirty="0"/>
              <a:t> </a:t>
            </a:r>
            <a:r>
              <a:rPr lang="de-DE" b="1" dirty="0" err="1"/>
              <a:t>creative</a:t>
            </a:r>
            <a:r>
              <a:rPr lang="de-DE" b="1" dirty="0"/>
              <a:t> </a:t>
            </a:r>
            <a:r>
              <a:rPr lang="de-DE" b="1" dirty="0" err="1"/>
              <a:t>purposes</a:t>
            </a:r>
            <a:r>
              <a:rPr lang="de-DE" b="1" dirty="0"/>
              <a:t>, e.g. </a:t>
            </a:r>
            <a:r>
              <a:rPr lang="de-DE" b="1" dirty="0" err="1"/>
              <a:t>brainstorming</a:t>
            </a:r>
            <a:endParaRPr lang="de-DE" dirty="0"/>
          </a:p>
          <a:p>
            <a:pPr marL="683929" lvl="1" indent="-283879">
              <a:lnSpc>
                <a:spcPct val="114999"/>
              </a:lnSpc>
              <a:buFont typeface="Arial"/>
              <a:buChar char="•"/>
              <a:defRPr/>
            </a:pPr>
            <a:r>
              <a:rPr lang="de-DE" u="sng" dirty="0">
                <a:solidFill>
                  <a:schemeClr val="hlink"/>
                </a:solidFill>
                <a:hlinkClick r:id="rId5" tooltip="https://padlet.com"/>
              </a:rPr>
              <a:t>Padlet</a:t>
            </a:r>
            <a:endParaRPr lang="de-DE" dirty="0"/>
          </a:p>
          <a:p>
            <a:pPr marL="683929" lvl="1" indent="-283879">
              <a:lnSpc>
                <a:spcPct val="114999"/>
              </a:lnSpc>
              <a:buFont typeface="Arial"/>
              <a:buChar char="•"/>
              <a:defRPr/>
            </a:pPr>
            <a:r>
              <a:rPr lang="de-DE" u="sng" dirty="0">
                <a:solidFill>
                  <a:schemeClr val="hlink"/>
                </a:solidFill>
                <a:hlinkClick r:id="rId6" tooltip="https://miro.com"/>
              </a:rPr>
              <a:t>Miro</a:t>
            </a:r>
            <a:endParaRPr lang="de-DE" dirty="0"/>
          </a:p>
          <a:p>
            <a:pPr marL="400050" lvl="1">
              <a:lnSpc>
                <a:spcPct val="114999"/>
              </a:lnSpc>
              <a:defRPr/>
            </a:pPr>
            <a:endParaRPr u="sng" dirty="0">
              <a:solidFill>
                <a:schemeClr val="tx1"/>
              </a:solidFill>
            </a:endParaRPr>
          </a:p>
        </p:txBody>
      </p:sp>
      <p:sp>
        <p:nvSpPr>
          <p:cNvPr id="9" name="Rectangle 8"/>
          <p:cNvSpPr/>
          <p:nvPr/>
        </p:nvSpPr>
        <p:spPr bwMode="auto">
          <a:xfrm>
            <a:off x="6143551" y="1809471"/>
            <a:ext cx="5100543" cy="1984282"/>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i="0" dirty="0"/>
              <a:t>For sharing and storing data</a:t>
            </a:r>
            <a:endParaRPr dirty="0"/>
          </a:p>
          <a:p>
            <a:pPr marL="683929" lvl="1" indent="-283879">
              <a:lnSpc>
                <a:spcPct val="114999"/>
              </a:lnSpc>
              <a:buFont typeface="Arial"/>
              <a:buChar char="•"/>
              <a:defRPr/>
            </a:pPr>
            <a:r>
              <a:rPr u="sng" dirty="0">
                <a:solidFill>
                  <a:schemeClr val="hlink"/>
                </a:solidFill>
                <a:hlinkClick r:id="rId7" tooltip="https://academiccloud.de/"/>
              </a:rPr>
              <a:t>Academic Cloud</a:t>
            </a:r>
            <a:r>
              <a:rPr dirty="0"/>
              <a:t> (find user information provided by </a:t>
            </a:r>
            <a:r>
              <a:rPr dirty="0" err="1"/>
              <a:t>Leuphana</a:t>
            </a:r>
            <a:r>
              <a:rPr dirty="0"/>
              <a:t> </a:t>
            </a:r>
            <a:r>
              <a:rPr u="sng" dirty="0">
                <a:solidFill>
                  <a:schemeClr val="hlink"/>
                </a:solidFill>
                <a:hlinkClick r:id="rId8" tooltip="https://www.leuphana.de/universitaet/entwicklung/lehre/support-tools/digitale-plattformen-und-tools/academic-cloud.html"/>
              </a:rPr>
              <a:t>here</a:t>
            </a:r>
            <a:r>
              <a:rPr dirty="0"/>
              <a:t>)</a:t>
            </a:r>
          </a:p>
          <a:p>
            <a:pPr marL="683929" lvl="1" indent="-283879">
              <a:lnSpc>
                <a:spcPct val="114999"/>
              </a:lnSpc>
              <a:buFont typeface="Arial"/>
              <a:buChar char="•"/>
              <a:defRPr/>
            </a:pPr>
            <a:r>
              <a:rPr dirty="0"/>
              <a:t>OneDrive</a:t>
            </a:r>
          </a:p>
          <a:p>
            <a:pPr marL="683929" lvl="1" indent="-283879">
              <a:lnSpc>
                <a:spcPct val="114999"/>
              </a:lnSpc>
              <a:buFont typeface="Arial"/>
              <a:buChar char="•"/>
              <a:defRPr/>
            </a:pPr>
            <a:r>
              <a:rPr dirty="0"/>
              <a:t>Google Drive</a:t>
            </a:r>
          </a:p>
          <a:p>
            <a:pPr marL="683929" lvl="1" indent="-283879">
              <a:lnSpc>
                <a:spcPct val="114999"/>
              </a:lnSpc>
              <a:buFont typeface="Arial"/>
              <a:buChar char="•"/>
              <a:defRPr/>
            </a:pPr>
            <a:r>
              <a:rPr dirty="0"/>
              <a:t>Dropbox</a:t>
            </a:r>
          </a:p>
        </p:txBody>
      </p:sp>
      <p:sp>
        <p:nvSpPr>
          <p:cNvPr id="11"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E74A6C72-DBC6-3BD0-6C72-C05440616EF3}" type="slidenum">
              <a:rPr lang="de-DE" sz="1600" b="1">
                <a:latin typeface="Arial"/>
                <a:cs typeface="Arial"/>
              </a:rPr>
              <a:t>10</a:t>
            </a:fld>
            <a:endParaRPr lang="de-DE" sz="1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0"/>
            <a:ext cx="12314087"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b="1">
                <a:solidFill>
                  <a:schemeClr val="bg1"/>
                </a:solidFill>
                <a:latin typeface="Arial"/>
                <a:ea typeface="Arial"/>
                <a:cs typeface="Arial"/>
              </a:rPr>
              <a:t>TASK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4998" y="1588172"/>
            <a:ext cx="11112137" cy="4550833"/>
          </a:xfrm>
        </p:spPr>
        <p:txBody>
          <a:bodyPr vertOverflow="overflow" horzOverflow="clip" vert="horz" wrap="square" lIns="0" tIns="0" rIns="0" bIns="0" numCol="1" spcCol="0" rtlCol="0" fromWordArt="0" anchor="t" anchorCtr="0" forceAA="0" compatLnSpc="0">
            <a:normAutofit fontScale="95000" lnSpcReduction="1000"/>
          </a:bodyPr>
          <a:lstStyle>
            <a:lvl1pPr marL="0" indent="0">
              <a:buNone/>
              <a:defRPr/>
            </a:lvl1pPr>
          </a:lstStyle>
          <a:p>
            <a:pPr>
              <a:lnSpc>
                <a:spcPct val="114999"/>
              </a:lnSpc>
              <a:defRPr/>
            </a:pPr>
            <a:r>
              <a:rPr lang="de-DE" sz="2400" b="0" i="0" u="none" strike="noStrike" cap="none" spc="0">
                <a:solidFill>
                  <a:schemeClr val="tx1"/>
                </a:solidFill>
                <a:latin typeface="Arial Narrow"/>
                <a:ea typeface="Arial Narrow"/>
                <a:cs typeface="Arial Narrow"/>
              </a:rPr>
              <a:t>TASK 1A - </a:t>
            </a:r>
            <a:r>
              <a:rPr lang="de-DE" sz="2400" b="1" i="1" u="none" strike="noStrike" cap="none" spc="0">
                <a:solidFill>
                  <a:schemeClr val="tx1"/>
                </a:solidFill>
                <a:latin typeface="Arial Narrow"/>
                <a:ea typeface="Arial Narrow"/>
                <a:cs typeface="Arial Narrow"/>
              </a:rPr>
              <a:t>EXPERTS</a:t>
            </a:r>
            <a:endParaRPr sz="2400" b="1" i="0" u="none" strike="noStrike" cap="none" spc="0">
              <a:solidFill>
                <a:schemeClr val="tx1"/>
              </a:solidFill>
              <a:latin typeface="Arial Narrow"/>
              <a:ea typeface="Arial Narrow"/>
              <a:cs typeface="Arial Narrow"/>
            </a:endParaRPr>
          </a:p>
          <a:p>
            <a:pPr>
              <a:lnSpc>
                <a:spcPct val="114999"/>
              </a:lnSpc>
              <a:defRPr/>
            </a:pPr>
            <a:endParaRPr sz="800" b="0" i="0" u="none" strike="noStrike" cap="none" spc="0">
              <a:solidFill>
                <a:schemeClr val="tx1"/>
              </a:solidFill>
              <a:latin typeface="Arial Narrow"/>
              <a:ea typeface="Arial Narrow"/>
              <a:cs typeface="Arial Narrow"/>
            </a:endParaRPr>
          </a:p>
          <a:p>
            <a:pPr>
              <a:lnSpc>
                <a:spcPct val="114999"/>
              </a:lnSpc>
              <a:defRPr/>
            </a:pPr>
            <a:r>
              <a:rPr lang="de-DE">
                <a:ea typeface="Arial Narrow"/>
                <a:cs typeface="Arial Narrow"/>
              </a:rPr>
              <a:t>You </a:t>
            </a:r>
            <a:r>
              <a:rPr lang="de-DE" sz="2400" b="0" i="0" u="none" strike="noStrike" cap="none" spc="0">
                <a:solidFill>
                  <a:schemeClr val="tx1"/>
                </a:solidFill>
                <a:latin typeface="Arial Narrow"/>
                <a:ea typeface="Arial Narrow"/>
                <a:cs typeface="Arial Narrow"/>
              </a:rPr>
              <a:t>will </a:t>
            </a:r>
            <a:r>
              <a:rPr lang="de-DE" sz="2400" b="1" i="0" u="none" strike="noStrike" cap="none" spc="0">
                <a:solidFill>
                  <a:schemeClr val="tx1"/>
                </a:solidFill>
                <a:latin typeface="Arial Narrow"/>
                <a:ea typeface="Arial Narrow"/>
                <a:cs typeface="Arial Narrow"/>
              </a:rPr>
              <a:t>select two members in your research team</a:t>
            </a:r>
            <a:r>
              <a:rPr lang="de-DE" sz="2400" b="0" i="0" u="none" strike="noStrike" cap="none" spc="0">
                <a:solidFill>
                  <a:schemeClr val="tx1"/>
                </a:solidFill>
                <a:latin typeface="Arial Narrow"/>
                <a:ea typeface="Arial Narrow"/>
                <a:cs typeface="Arial Narrow"/>
              </a:rPr>
              <a:t>, which will take the roles of scientific experts of a certain field.</a:t>
            </a:r>
            <a:endParaRPr/>
          </a:p>
          <a:p>
            <a:pPr>
              <a:lnSpc>
                <a:spcPct val="114999"/>
              </a:lnSpc>
              <a:defRPr/>
            </a:pPr>
            <a:r>
              <a:rPr lang="de-DE" sz="2400" b="0" i="0" u="none" strike="noStrike" cap="none" spc="0">
                <a:solidFill>
                  <a:schemeClr val="tx1"/>
                </a:solidFill>
                <a:latin typeface="Arial Narrow"/>
                <a:ea typeface="Arial Narrow"/>
                <a:cs typeface="Arial Narrow"/>
              </a:rPr>
              <a:t>In your transdisciplinary project, the focus of your experts will relate to and impact the content and methods you use and are thus important influences for your project construction.</a:t>
            </a:r>
            <a:endParaRPr/>
          </a:p>
          <a:p>
            <a:pPr>
              <a:lnSpc>
                <a:spcPct val="114999"/>
              </a:lnSpc>
              <a:defRPr/>
            </a:pPr>
            <a:r>
              <a:rPr lang="de-DE" sz="2400" b="0" i="0" u="none" strike="noStrike" cap="none" spc="0">
                <a:solidFill>
                  <a:schemeClr val="tx1"/>
                </a:solidFill>
                <a:latin typeface="Arial Narrow"/>
                <a:ea typeface="Arial Narrow"/>
                <a:cs typeface="Arial Narrow"/>
              </a:rPr>
              <a:t>The </a:t>
            </a:r>
            <a:r>
              <a:rPr lang="de-DE" sz="2400" b="1" i="0" u="none" strike="noStrike" cap="none" spc="0">
                <a:solidFill>
                  <a:schemeClr val="tx1"/>
                </a:solidFill>
                <a:latin typeface="Arial Narrow"/>
                <a:ea typeface="Arial Narrow"/>
                <a:cs typeface="Arial Narrow"/>
              </a:rPr>
              <a:t>individual focus can be chosen by the experts' or your group's interest. </a:t>
            </a:r>
            <a:r>
              <a:rPr lang="de-DE" sz="2400" b="0" i="0" u="none" strike="noStrike" cap="none" spc="0">
                <a:solidFill>
                  <a:schemeClr val="tx1"/>
                </a:solidFill>
                <a:latin typeface="Arial Narrow"/>
                <a:ea typeface="Arial Narrow"/>
                <a:cs typeface="Arial Narrow"/>
              </a:rPr>
              <a:t>For this, you are encouraged to draw upon the reflection task you received before this session.</a:t>
            </a:r>
            <a:endParaRPr/>
          </a:p>
          <a:p>
            <a:pPr>
              <a:lnSpc>
                <a:spcPct val="114999"/>
              </a:lnSpc>
              <a:defRPr/>
            </a:pPr>
            <a:r>
              <a:rPr lang="de-DE" sz="2400" b="0" i="0" u="none" strike="noStrike" cap="none" spc="0">
                <a:solidFill>
                  <a:schemeClr val="tx1"/>
                </a:solidFill>
                <a:latin typeface="Arial Narrow"/>
                <a:ea typeface="Arial Narrow"/>
                <a:cs typeface="Arial Narrow"/>
              </a:rPr>
              <a:t>In the material slides for Task 1, you find inspiration for possible </a:t>
            </a:r>
            <a:r>
              <a:rPr lang="de-DE" sz="2400" b="1" i="0" u="none" strike="noStrike" cap="none" spc="0">
                <a:solidFill>
                  <a:schemeClr val="tx1"/>
                </a:solidFill>
                <a:latin typeface="Arial Narrow"/>
                <a:ea typeface="Arial Narrow"/>
                <a:cs typeface="Arial Narrow"/>
              </a:rPr>
              <a:t>focus topics.</a:t>
            </a:r>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12</a:t>
            </a:fld>
            <a:endParaRPr lang="de-DE"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45872" y="1487019"/>
            <a:ext cx="10918860" cy="4350534"/>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lnSpc>
                <a:spcPct val="114999"/>
              </a:lnSpc>
              <a:defRPr/>
            </a:pPr>
            <a:r>
              <a:rPr lang="de-DE" sz="2400" b="1" i="1" u="none" strike="noStrike" cap="none" spc="0">
                <a:solidFill>
                  <a:schemeClr val="tx1"/>
                </a:solidFill>
                <a:latin typeface="Arial Narrow"/>
                <a:ea typeface="Arial Narrow"/>
                <a:cs typeface="Arial Narrow"/>
              </a:rPr>
              <a:t>INDIVIDUAL WORK</a:t>
            </a:r>
            <a:endParaRPr sz="2400" b="1" i="1" u="none" strike="noStrike" cap="none" spc="0">
              <a:solidFill>
                <a:schemeClr val="tx1"/>
              </a:solidFill>
              <a:latin typeface="Arial Narrow"/>
              <a:ea typeface="Arial Narrow"/>
              <a:cs typeface="Arial Narrow"/>
            </a:endParaRPr>
          </a:p>
          <a:p>
            <a:pPr>
              <a:lnSpc>
                <a:spcPct val="114999"/>
              </a:lnSpc>
              <a:defRPr/>
            </a:pPr>
            <a:r>
              <a:rPr lang="de-DE" sz="2400" b="0" i="0" u="none" strike="noStrike" cap="none" spc="0">
                <a:solidFill>
                  <a:schemeClr val="tx1"/>
                </a:solidFill>
                <a:latin typeface="Arial Narrow"/>
                <a:ea typeface="Arial Narrow"/>
                <a:cs typeface="Arial Narrow"/>
              </a:rPr>
              <a:t>TASK 1A - </a:t>
            </a:r>
            <a:r>
              <a:rPr lang="de-DE" sz="2400" b="0" i="1" u="none" strike="noStrike" cap="none" spc="0">
                <a:solidFill>
                  <a:schemeClr val="tx1"/>
                </a:solidFill>
                <a:latin typeface="Arial Narrow"/>
                <a:ea typeface="Arial Narrow"/>
                <a:cs typeface="Arial Narrow"/>
              </a:rPr>
              <a:t>EXPERTS</a:t>
            </a:r>
            <a:endParaRPr sz="2400" b="0" i="0" u="none" strike="noStrike" cap="none" spc="0">
              <a:solidFill>
                <a:schemeClr val="tx1"/>
              </a:solidFill>
              <a:latin typeface="Arial Narrow"/>
              <a:ea typeface="Arial Narrow"/>
              <a:cs typeface="Arial Narrow"/>
            </a:endParaRPr>
          </a:p>
          <a:p>
            <a:pPr>
              <a:lnSpc>
                <a:spcPct val="114999"/>
              </a:lnSpc>
              <a:defRPr/>
            </a:pPr>
            <a:endParaRPr sz="2400" b="0" i="0" u="none" strike="noStrike" cap="none" spc="0">
              <a:solidFill>
                <a:schemeClr val="tx1"/>
              </a:solidFill>
              <a:latin typeface="Arial Narrow"/>
              <a:ea typeface="Arial Narrow"/>
              <a:cs typeface="Arial Narrow"/>
            </a:endParaRPr>
          </a:p>
          <a:p>
            <a:pPr>
              <a:lnSpc>
                <a:spcPct val="114999"/>
              </a:lnSpc>
              <a:defRPr/>
            </a:pPr>
            <a:r>
              <a:rPr lang="de-DE" sz="2400" b="0" i="0" u="none" strike="noStrike" cap="none" spc="0">
                <a:solidFill>
                  <a:schemeClr val="tx1"/>
                </a:solidFill>
                <a:latin typeface="Arial Narrow"/>
                <a:ea typeface="Arial Narrow"/>
                <a:cs typeface="Arial Narrow"/>
              </a:rPr>
              <a:t>Briefly research your focus topic and read 1-2 introduction papers.</a:t>
            </a:r>
            <a:endParaRPr/>
          </a:p>
          <a:p>
            <a:pPr>
              <a:lnSpc>
                <a:spcPct val="114999"/>
              </a:lnSpc>
              <a:defRPr/>
            </a:pPr>
            <a:r>
              <a:rPr lang="de-DE" sz="2400" b="0" i="0" u="none" strike="noStrike" cap="none" spc="0">
                <a:solidFill>
                  <a:schemeClr val="tx1"/>
                </a:solidFill>
                <a:latin typeface="Arial Narrow"/>
                <a:ea typeface="Arial Narrow"/>
                <a:cs typeface="Arial Narrow"/>
              </a:rPr>
              <a:t>Take on the perspective of your focus topic and </a:t>
            </a:r>
            <a:r>
              <a:rPr lang="de-DE" sz="2400" b="1" i="0" u="none" strike="noStrike" cap="none" spc="0">
                <a:solidFill>
                  <a:schemeClr val="tx1"/>
                </a:solidFill>
                <a:latin typeface="Arial Narrow"/>
                <a:ea typeface="Arial Narrow"/>
                <a:cs typeface="Arial Narrow"/>
              </a:rPr>
              <a:t>identify aspects that could be relevant to your group's project planning</a:t>
            </a:r>
            <a:r>
              <a:rPr lang="de-DE" sz="2400" b="0" i="0" u="none" strike="noStrike" cap="none" spc="0">
                <a:solidFill>
                  <a:schemeClr val="tx1"/>
                </a:solidFill>
                <a:latin typeface="Arial Narrow"/>
                <a:ea typeface="Arial Narrow"/>
                <a:cs typeface="Arial Narrow"/>
              </a:rPr>
              <a:t> </a:t>
            </a:r>
            <a:r>
              <a:rPr lang="de-DE" sz="2400" b="1" i="0" u="none" strike="noStrike" cap="none" spc="0">
                <a:solidFill>
                  <a:schemeClr val="tx1"/>
                </a:solidFill>
                <a:latin typeface="Arial Narrow"/>
                <a:ea typeface="Arial Narrow"/>
                <a:cs typeface="Arial Narrow"/>
              </a:rPr>
              <a:t>(related to methods and/or content).</a:t>
            </a:r>
            <a:endParaRPr lang="de-DE" sz="2400" b="0" i="0" u="none" strike="noStrike" cap="none" spc="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66CD86CD-7767-6DB6-7D05-1A293EC830E4}" type="slidenum">
              <a:rPr lang="de-DE" sz="1600" b="1">
                <a:latin typeface="Arial"/>
                <a:cs typeface="Arial"/>
              </a:rPr>
              <a:t>13</a:t>
            </a:fld>
            <a:endParaRPr lang="de-DE" sz="16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99392"/>
            <a:ext cx="12314087" cy="696337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1"/>
            <a:ext cx="216000" cy="247352"/>
          </a:xfrm>
          <a:prstGeom prst="rect">
            <a:avLst/>
          </a:prstGeom>
        </p:spPr>
      </p:pic>
      <p:sp>
        <p:nvSpPr>
          <p:cNvPr id="6" name="Textplatzhalter 15"/>
          <p:cNvSpPr>
            <a:spLocks noGrp="1"/>
          </p:cNvSpPr>
          <p:nvPr/>
        </p:nvSpPr>
        <p:spPr bwMode="auto">
          <a:xfrm>
            <a:off x="790572" y="2110277"/>
            <a:ext cx="10922000" cy="3327399"/>
          </a:xfrm>
        </p:spPr>
        <p:txBody>
          <a:bodyPr vert="horz" lIns="0" tIns="0" rIns="0" bIns="0" rtlCol="0">
            <a:normAutofit/>
          </a:bodyPr>
          <a:lstStyle>
            <a:lvl1pPr marL="0" indent="0" algn="l" defTabSz="914400">
              <a:lnSpc>
                <a:spcPct val="90000"/>
              </a:lnSpc>
              <a:spcBef>
                <a:spcPts val="997"/>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7"/>
              </a:spcBef>
              <a:buSzPct val="90000"/>
              <a:buFont typeface="Symbol"/>
              <a:buChar char="¾"/>
              <a:defRPr sz="2400">
                <a:solidFill>
                  <a:schemeClr val="tx1"/>
                </a:solidFill>
                <a:latin typeface="Arial Narrow"/>
                <a:ea typeface="+mn-ea"/>
                <a:cs typeface="+mn-cs"/>
              </a:defRPr>
            </a:lvl2pPr>
            <a:lvl3pPr marL="1257297" indent="-342900" algn="l" defTabSz="914400">
              <a:lnSpc>
                <a:spcPct val="90000"/>
              </a:lnSpc>
              <a:spcBef>
                <a:spcPts val="497"/>
              </a:spcBef>
              <a:buSzPct val="90000"/>
              <a:buFont typeface="Symbol"/>
              <a:buChar char="¾"/>
              <a:defRPr sz="2400">
                <a:solidFill>
                  <a:schemeClr val="tx1"/>
                </a:solidFill>
                <a:latin typeface="Arial Narrow"/>
                <a:ea typeface="+mn-ea"/>
                <a:cs typeface="+mn-cs"/>
              </a:defRPr>
            </a:lvl3pPr>
            <a:lvl4pPr marL="17017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4pPr>
            <a:lvl5pPr marL="21589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5pPr>
            <a:lvl6pPr marL="2514597" indent="-228600" algn="l" defTabSz="914400">
              <a:lnSpc>
                <a:spcPct val="90000"/>
              </a:lnSpc>
              <a:spcBef>
                <a:spcPts val="497"/>
              </a:spcBef>
              <a:buFont typeface="Arial"/>
              <a:buChar char="•"/>
              <a:defRPr sz="1800">
                <a:solidFill>
                  <a:schemeClr val="tx1"/>
                </a:solidFill>
                <a:latin typeface="+mn-lt"/>
                <a:ea typeface="+mn-ea"/>
                <a:cs typeface="+mn-cs"/>
              </a:defRPr>
            </a:lvl6pPr>
            <a:lvl7pPr marL="2971800" indent="-228600" algn="l" defTabSz="914400">
              <a:lnSpc>
                <a:spcPct val="90000"/>
              </a:lnSpc>
              <a:spcBef>
                <a:spcPts val="497"/>
              </a:spcBef>
              <a:buFont typeface="Arial"/>
              <a:buChar char="•"/>
              <a:defRPr sz="1800">
                <a:solidFill>
                  <a:schemeClr val="tx1"/>
                </a:solidFill>
                <a:latin typeface="+mn-lt"/>
                <a:ea typeface="+mn-ea"/>
                <a:cs typeface="+mn-cs"/>
              </a:defRPr>
            </a:lvl7pPr>
            <a:lvl8pPr marL="3429000" indent="-228600" algn="l" defTabSz="914400">
              <a:lnSpc>
                <a:spcPct val="90000"/>
              </a:lnSpc>
              <a:spcBef>
                <a:spcPts val="497"/>
              </a:spcBef>
              <a:buFont typeface="Arial"/>
              <a:buChar char="•"/>
              <a:defRPr sz="1800">
                <a:solidFill>
                  <a:schemeClr val="tx1"/>
                </a:solidFill>
                <a:latin typeface="+mn-lt"/>
                <a:ea typeface="+mn-ea"/>
                <a:cs typeface="+mn-cs"/>
              </a:defRPr>
            </a:lvl8pPr>
            <a:lvl9pPr marL="3886200" indent="-228600" algn="l" defTabSz="914400">
              <a:lnSpc>
                <a:spcPct val="90000"/>
              </a:lnSpc>
              <a:spcBef>
                <a:spcPts val="497"/>
              </a:spcBef>
              <a:buFont typeface="Arial"/>
              <a:buChar char="•"/>
              <a:defRPr sz="1800">
                <a:solidFill>
                  <a:schemeClr val="tx1"/>
                </a:solidFill>
                <a:latin typeface="+mn-lt"/>
                <a:ea typeface="+mn-ea"/>
                <a:cs typeface="+mn-cs"/>
              </a:defRPr>
            </a:lvl9pPr>
          </a:lstStyle>
          <a:p>
            <a:pPr algn="l">
              <a:defRPr/>
            </a:pPr>
            <a:r>
              <a:rPr lang="de-DE" sz="3600" b="0" i="0" u="none" strike="noStrike" cap="all" spc="0">
                <a:solidFill>
                  <a:schemeClr val="bg1"/>
                </a:solidFill>
                <a:latin typeface="Arial"/>
                <a:ea typeface="Arial"/>
                <a:cs typeface="Arial"/>
              </a:rPr>
              <a:t>TASK 1A:</a:t>
            </a:r>
            <a:r>
              <a:rPr lang="de-DE" sz="3600" b="1" i="0" u="none" strike="noStrike" cap="all" spc="0">
                <a:solidFill>
                  <a:schemeClr val="bg1"/>
                </a:solidFill>
                <a:latin typeface="Arial"/>
                <a:ea typeface="Arial"/>
                <a:cs typeface="Arial"/>
              </a:rPr>
              <a:t> MATERIALS </a:t>
            </a:r>
            <a:endParaRPr sz="3600" b="1">
              <a:solidFill>
                <a:schemeClr val="bg1"/>
              </a:solidFill>
              <a:latin typeface="Arial"/>
              <a:ea typeface="Arial"/>
              <a:cs typeface="Arial"/>
            </a:endParaRPr>
          </a:p>
          <a:p>
            <a:pPr algn="l">
              <a:defRPr/>
            </a:pPr>
            <a:r>
              <a:rPr sz="3600" b="0">
                <a:solidFill>
                  <a:schemeClr val="bg1"/>
                </a:solidFill>
                <a:latin typeface="Arial"/>
                <a:ea typeface="Arial"/>
                <a:cs typeface="Arial"/>
              </a:rPr>
              <a:t>- EXEMPLARY FOCUS TOPICS FOR EXPERTS</a:t>
            </a:r>
            <a:endParaRPr sz="3600" b="1">
              <a:solidFill>
                <a:schemeClr val="bg1"/>
              </a:solidFill>
              <a:latin typeface="Arial"/>
              <a:ea typeface="Arial"/>
              <a:cs typeface="Arial"/>
            </a:endParaRPr>
          </a:p>
        </p:txBody>
      </p:sp>
      <p:sp>
        <p:nvSpPr>
          <p:cNvPr id="7" name="Rectangle 6"/>
          <p:cNvSpPr/>
          <p:nvPr/>
        </p:nvSpPr>
        <p:spPr bwMode="auto">
          <a:xfrm>
            <a:off x="5027769" y="3648807"/>
            <a:ext cx="6520960" cy="313592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5"/>
          <p:cNvSpPr>
            <a:spLocks noGrp="1"/>
          </p:cNvSpPr>
          <p:nvPr>
            <p:ph type="body" sz="quarter" idx="11"/>
          </p:nvPr>
        </p:nvSpPr>
        <p:spPr bwMode="auto">
          <a:xfrm>
            <a:off x="634999" y="1685192"/>
            <a:ext cx="5315958" cy="4428827"/>
          </a:xfrm>
        </p:spPr>
        <p:txBody>
          <a:bodyPr vertOverflow="overflow" horzOverflow="clip" vert="horz" wrap="square" lIns="0" tIns="0" rIns="0" bIns="0" numCol="1" spcCol="0" rtlCol="0" fromWordArt="0" anchor="t" anchorCtr="0" forceAA="0" compatLnSpc="0">
            <a:normAutofit fontScale="92500" lnSpcReduction="10000"/>
          </a:bodyPr>
          <a:lstStyle>
            <a:lvl1pPr marL="0" indent="0">
              <a:buNone/>
              <a:defRPr/>
            </a:lvl1pPr>
          </a:lstStyle>
          <a:p>
            <a:pPr>
              <a:lnSpc>
                <a:spcPct val="114999"/>
              </a:lnSpc>
              <a:defRPr/>
            </a:pPr>
            <a:r>
              <a:rPr lang="de-DE" sz="2000" b="1" i="0" u="none" strike="noStrike" cap="none" spc="0" dirty="0" err="1">
                <a:solidFill>
                  <a:srgbClr val="1A1A1A"/>
                </a:solidFill>
                <a:latin typeface="Arial"/>
                <a:ea typeface="Arial"/>
                <a:cs typeface="Arial"/>
              </a:rPr>
              <a:t>Leverage</a:t>
            </a:r>
            <a:r>
              <a:rPr lang="de-DE" sz="2000" b="1" i="0" u="none" strike="noStrike" cap="none" spc="0" dirty="0">
                <a:solidFill>
                  <a:srgbClr val="1A1A1A"/>
                </a:solidFill>
                <a:latin typeface="Arial"/>
                <a:ea typeface="Arial"/>
                <a:cs typeface="Arial"/>
              </a:rPr>
              <a:t> Points &amp; </a:t>
            </a:r>
            <a:r>
              <a:rPr lang="de-DE" sz="2000" b="1" i="0" u="none" strike="noStrike" cap="none" spc="0" dirty="0" err="1">
                <a:solidFill>
                  <a:srgbClr val="1A1A1A"/>
                </a:solidFill>
                <a:latin typeface="Arial"/>
                <a:ea typeface="Arial"/>
                <a:cs typeface="Arial"/>
              </a:rPr>
              <a:t>Sustainability</a:t>
            </a:r>
            <a:r>
              <a:rPr lang="de-DE" sz="2000" b="1" i="0" u="none" strike="noStrike" cap="none" spc="0" dirty="0">
                <a:solidFill>
                  <a:srgbClr val="1A1A1A"/>
                </a:solidFill>
                <a:latin typeface="Arial"/>
                <a:ea typeface="Arial"/>
                <a:cs typeface="Arial"/>
              </a:rPr>
              <a:t> </a:t>
            </a:r>
            <a:r>
              <a:rPr lang="de-DE" sz="2000" b="1" i="0" u="none" strike="noStrike" cap="none" spc="0" dirty="0" err="1">
                <a:solidFill>
                  <a:srgbClr val="1A1A1A"/>
                </a:solidFill>
                <a:latin typeface="Arial"/>
                <a:ea typeface="Arial"/>
                <a:cs typeface="Arial"/>
              </a:rPr>
              <a:t>Transformations</a:t>
            </a:r>
            <a:endParaRPr sz="2000" b="1" i="0" u="none" dirty="0">
              <a:solidFill>
                <a:srgbClr val="1A1A1A"/>
              </a:solidFill>
              <a:latin typeface="Arial"/>
              <a:ea typeface="Arial"/>
              <a:cs typeface="Arial"/>
            </a:endParaRPr>
          </a:p>
          <a:p>
            <a:pPr>
              <a:lnSpc>
                <a:spcPct val="114999"/>
              </a:lnSpc>
              <a:defRPr/>
            </a:pPr>
            <a:r>
              <a:rPr lang="de-DE" sz="2000" b="0" i="0" u="none" strike="noStrike" cap="none" spc="0" dirty="0" err="1">
                <a:solidFill>
                  <a:srgbClr val="1A1A1A"/>
                </a:solidFill>
                <a:latin typeface="Arial"/>
                <a:ea typeface="Arial"/>
                <a:cs typeface="Arial"/>
              </a:rPr>
              <a:t>Abson</a:t>
            </a:r>
            <a:r>
              <a:rPr lang="de-DE" sz="2000" b="0" i="0" u="none" strike="noStrike" cap="none" spc="0" dirty="0">
                <a:solidFill>
                  <a:srgbClr val="1A1A1A"/>
                </a:solidFill>
                <a:latin typeface="Arial"/>
                <a:ea typeface="Arial"/>
                <a:cs typeface="Arial"/>
              </a:rPr>
              <a:t>, D.J., Fischer, J., </a:t>
            </a:r>
            <a:r>
              <a:rPr lang="de-DE" sz="2000" b="0" i="0" u="none" strike="noStrike" cap="none" spc="0" dirty="0" err="1">
                <a:solidFill>
                  <a:srgbClr val="1A1A1A"/>
                </a:solidFill>
                <a:latin typeface="Arial"/>
                <a:ea typeface="Arial"/>
                <a:cs typeface="Arial"/>
              </a:rPr>
              <a:t>Leventon</a:t>
            </a:r>
            <a:r>
              <a:rPr lang="de-DE" sz="2000" b="0" i="0" u="none" strike="noStrike" cap="none" spc="0" dirty="0">
                <a:solidFill>
                  <a:srgbClr val="1A1A1A"/>
                </a:solidFill>
                <a:latin typeface="Arial"/>
                <a:ea typeface="Arial"/>
                <a:cs typeface="Arial"/>
              </a:rPr>
              <a:t>, J. et al. (2017): </a:t>
            </a:r>
            <a:r>
              <a:rPr lang="de-DE" sz="2000" b="0" i="0" u="sng" strike="noStrike" cap="none" spc="0" dirty="0">
                <a:latin typeface="Arial"/>
                <a:ea typeface="Arial"/>
                <a:cs typeface="Arial"/>
                <a:hlinkClick r:id="rId3" tooltip="https://link.springer.com/article/10.1007%2Fs13280-016-0800-y"/>
              </a:rPr>
              <a:t>Leverage points for sustainability transformation</a:t>
            </a:r>
            <a:r>
              <a:rPr lang="de-DE" sz="2000" b="0" i="0" u="none" strike="noStrike" cap="none" spc="0" dirty="0">
                <a:solidFill>
                  <a:srgbClr val="1A1A1A"/>
                </a:solidFill>
                <a:latin typeface="Arial"/>
                <a:ea typeface="Arial"/>
                <a:cs typeface="Arial"/>
              </a:rPr>
              <a:t>.</a:t>
            </a:r>
            <a:endParaRPr sz="2000" dirty="0"/>
          </a:p>
          <a:p>
            <a:pPr>
              <a:lnSpc>
                <a:spcPct val="114999"/>
              </a:lnSpc>
              <a:defRPr/>
            </a:pPr>
            <a:r>
              <a:rPr lang="de-DE" sz="2000" b="0" i="0" u="none" strike="noStrike" cap="none" spc="0" dirty="0" err="1">
                <a:solidFill>
                  <a:srgbClr val="1A1A1A"/>
                </a:solidFill>
                <a:latin typeface="Arial"/>
                <a:ea typeface="Arial"/>
                <a:cs typeface="Arial"/>
              </a:rPr>
              <a:t>Manlosa</a:t>
            </a:r>
            <a:r>
              <a:rPr lang="de-DE" sz="2000" b="0" i="0" u="none" strike="noStrike" cap="none" spc="0" dirty="0">
                <a:solidFill>
                  <a:srgbClr val="1A1A1A"/>
                </a:solidFill>
                <a:latin typeface="Arial"/>
                <a:ea typeface="Arial"/>
                <a:cs typeface="Arial"/>
              </a:rPr>
              <a:t>, A.O., </a:t>
            </a:r>
            <a:r>
              <a:rPr lang="de-DE" sz="2000" b="0" i="0" u="none" strike="noStrike" cap="none" spc="0" dirty="0" err="1">
                <a:solidFill>
                  <a:srgbClr val="1A1A1A"/>
                </a:solidFill>
                <a:latin typeface="Arial"/>
                <a:ea typeface="Arial"/>
                <a:cs typeface="Arial"/>
              </a:rPr>
              <a:t>Schultner</a:t>
            </a:r>
            <a:r>
              <a:rPr lang="de-DE" sz="2000" b="0" i="0" u="none" strike="noStrike" cap="none" spc="0" dirty="0">
                <a:solidFill>
                  <a:srgbClr val="1A1A1A"/>
                </a:solidFill>
                <a:latin typeface="Arial"/>
                <a:ea typeface="Arial"/>
                <a:cs typeface="Arial"/>
              </a:rPr>
              <a:t>, J., </a:t>
            </a:r>
            <a:r>
              <a:rPr lang="de-DE" sz="2000" b="0" i="0" u="none" strike="noStrike" cap="none" spc="0" dirty="0" err="1">
                <a:solidFill>
                  <a:srgbClr val="1A1A1A"/>
                </a:solidFill>
                <a:latin typeface="Arial"/>
                <a:ea typeface="Arial"/>
                <a:cs typeface="Arial"/>
              </a:rPr>
              <a:t>Dorresteijn</a:t>
            </a:r>
            <a:r>
              <a:rPr lang="de-DE" sz="2000" b="0" i="0" u="none" strike="noStrike" cap="none" spc="0" dirty="0">
                <a:solidFill>
                  <a:srgbClr val="1A1A1A"/>
                </a:solidFill>
                <a:latin typeface="Arial"/>
                <a:ea typeface="Arial"/>
                <a:cs typeface="Arial"/>
              </a:rPr>
              <a:t>, I. et al. (2018): </a:t>
            </a:r>
            <a:r>
              <a:rPr lang="de-DE" sz="2000" b="0" i="0" u="sng" strike="noStrike" cap="none" spc="0" dirty="0">
                <a:latin typeface="Arial"/>
                <a:ea typeface="Arial"/>
                <a:cs typeface="Arial"/>
                <a:hlinkClick r:id="rId4" tooltip="https://link.springer.com/article/10.1007%2Fs11625-018-0636-4"/>
              </a:rPr>
              <a:t>Leverage points for improving gender equality and human well-being in a smallholder farming context</a:t>
            </a:r>
            <a:r>
              <a:rPr lang="de-DE" sz="2000" b="0" i="0" u="none" strike="noStrike" cap="none" spc="0" dirty="0">
                <a:solidFill>
                  <a:srgbClr val="1A1A1A"/>
                </a:solidFill>
                <a:latin typeface="Arial"/>
                <a:ea typeface="Arial"/>
                <a:cs typeface="Arial"/>
              </a:rPr>
              <a:t>. </a:t>
            </a:r>
            <a:endParaRPr sz="1700" dirty="0"/>
          </a:p>
          <a:p>
            <a:pPr>
              <a:lnSpc>
                <a:spcPct val="114999"/>
              </a:lnSpc>
              <a:defRPr/>
            </a:pPr>
            <a:r>
              <a:rPr lang="de-DE" sz="2000" b="1" i="0" u="none" strike="noStrike" cap="none" spc="0" dirty="0">
                <a:solidFill>
                  <a:srgbClr val="1A1A1A"/>
                </a:solidFill>
                <a:latin typeface="Arial"/>
                <a:ea typeface="Arial"/>
                <a:cs typeface="Arial"/>
              </a:rPr>
              <a:t>Systems </a:t>
            </a:r>
            <a:r>
              <a:rPr lang="de-DE" sz="2000" b="1" i="0" u="none" strike="noStrike" cap="none" spc="0" dirty="0" err="1">
                <a:solidFill>
                  <a:srgbClr val="1A1A1A"/>
                </a:solidFill>
                <a:latin typeface="Arial"/>
                <a:ea typeface="Arial"/>
                <a:cs typeface="Arial"/>
              </a:rPr>
              <a:t>Thinking</a:t>
            </a:r>
            <a:endParaRPr sz="2000" b="1" i="0" u="none" dirty="0">
              <a:solidFill>
                <a:srgbClr val="1A1A1A"/>
              </a:solidFill>
              <a:latin typeface="Arial"/>
              <a:ea typeface="Arial"/>
              <a:cs typeface="Arial"/>
            </a:endParaRPr>
          </a:p>
          <a:p>
            <a:pPr>
              <a:lnSpc>
                <a:spcPct val="114999"/>
              </a:lnSpc>
              <a:defRPr/>
            </a:pPr>
            <a:r>
              <a:rPr lang="de-DE" sz="2000" b="0" i="0" u="none" strike="noStrike" cap="none" spc="0" dirty="0">
                <a:solidFill>
                  <a:srgbClr val="1A1A1A"/>
                </a:solidFill>
                <a:latin typeface="Arial"/>
                <a:ea typeface="Arial"/>
                <a:cs typeface="Arial"/>
              </a:rPr>
              <a:t>Meadows, D. H. (2008): </a:t>
            </a:r>
            <a:r>
              <a:rPr lang="de-DE" sz="2000" b="0" i="0" u="sng" strike="noStrike" cap="none" spc="0" dirty="0">
                <a:latin typeface="Arial"/>
                <a:ea typeface="Arial"/>
                <a:cs typeface="Arial"/>
                <a:hlinkClick r:id="rId5" tooltip="https://research.fit.edu/media/site-specific/researchfitedu/coast-climate-adaptation-library/climate-communications/psychology-amp-behavior/Meadows-2008.-Thinking-in-Systems.pdf"/>
              </a:rPr>
              <a:t>Thinking in Systems.</a:t>
            </a:r>
            <a:endParaRPr sz="2000" b="0" i="0" u="none" dirty="0">
              <a:solidFill>
                <a:srgbClr val="1A1A1A"/>
              </a:solidFill>
              <a:latin typeface="Arial"/>
              <a:ea typeface="Arial"/>
              <a:cs typeface="Arial"/>
            </a:endParaRPr>
          </a:p>
          <a:p>
            <a:pPr>
              <a:lnSpc>
                <a:spcPct val="114999"/>
              </a:lnSpc>
              <a:defRPr/>
            </a:pPr>
            <a:r>
              <a:rPr lang="de-DE" sz="2000" b="0" i="0" u="none" strike="noStrike" cap="none" spc="0" dirty="0">
                <a:solidFill>
                  <a:srgbClr val="1A1A1A"/>
                </a:solidFill>
                <a:latin typeface="Arial"/>
                <a:ea typeface="Arial"/>
                <a:cs typeface="Arial"/>
              </a:rPr>
              <a:t>Arnold, R. D., Wade, J. P. (2015): </a:t>
            </a:r>
            <a:r>
              <a:rPr lang="de-DE" sz="2000" b="0" i="0" u="sng" strike="noStrike" cap="none" spc="0" dirty="0">
                <a:latin typeface="Arial"/>
                <a:ea typeface="Arial"/>
                <a:cs typeface="Arial"/>
                <a:hlinkClick r:id="rId6" tooltip="https://www.sciencedirect.com/science/article/pii/S1877050915002860?via%3Dihub"/>
              </a:rPr>
              <a:t>A Definition of Systems Thinking: A Systems Approach</a:t>
            </a:r>
            <a:endParaRPr sz="2000" b="0" i="0" u="none" dirty="0">
              <a:solidFill>
                <a:srgbClr val="1A1A1A"/>
              </a:solidFill>
              <a:latin typeface="Arial"/>
              <a:ea typeface="Arial"/>
              <a:cs typeface="Arial"/>
            </a:endParaRPr>
          </a:p>
        </p:txBody>
      </p:sp>
      <p:sp>
        <p:nvSpPr>
          <p:cNvPr id="5"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6" name="Rechteck 12"/>
          <p:cNvSpPr/>
          <p:nvPr/>
        </p:nvSpPr>
        <p:spPr bwMode="auto">
          <a:xfrm>
            <a:off x="0" y="1477836"/>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itel 1"/>
          <p:cNvSpPr>
            <a:spLocks noGrp="1"/>
          </p:cNvSpPr>
          <p:nvPr/>
        </p:nvSpPr>
        <p:spPr bwMode="auto">
          <a:xfrm>
            <a:off x="489959" y="639766"/>
            <a:ext cx="8342345" cy="783235"/>
          </a:xfrm>
        </p:spPr>
        <p:txBody>
          <a:bodyPr vert="horz" lIns="0" tIns="0" rIns="0" bIns="0" rtlCol="0" anchor="t">
            <a:noAutofit/>
          </a:bodyPr>
          <a:lstStyle>
            <a:lvl1pPr algn="l" defTabSz="914400">
              <a:lnSpc>
                <a:spcPts val="2997"/>
              </a:lnSpc>
              <a:spcBef>
                <a:spcPts val="0"/>
              </a:spcBef>
              <a:buNone/>
              <a:defRPr sz="3000" b="1" cap="all">
                <a:solidFill>
                  <a:schemeClr val="tx1"/>
                </a:solidFill>
                <a:latin typeface="Arial"/>
                <a:ea typeface="Arial"/>
                <a:cs typeface="Arial"/>
              </a:defRPr>
            </a:lvl1pPr>
          </a:lstStyle>
          <a:p>
            <a:pPr>
              <a:defRPr/>
            </a:pPr>
            <a:r>
              <a:rPr lang="de-DE" b="0" dirty="0"/>
              <a:t>TASK 1A: </a:t>
            </a:r>
            <a:r>
              <a:rPr lang="de-DE" dirty="0"/>
              <a:t>MATERIALS – </a:t>
            </a:r>
          </a:p>
          <a:p>
            <a:pPr>
              <a:defRPr/>
            </a:pPr>
            <a:r>
              <a:rPr b="0" dirty="0"/>
              <a:t>EXEMPLARY FOCUS TOPICS FOR EXPERTS</a:t>
            </a:r>
            <a:endParaRPr dirty="0"/>
          </a:p>
        </p:txBody>
      </p:sp>
      <p:sp>
        <p:nvSpPr>
          <p:cNvPr id="8" name="Textplatzhalter 15"/>
          <p:cNvSpPr>
            <a:spLocks noGrp="1"/>
          </p:cNvSpPr>
          <p:nvPr/>
        </p:nvSpPr>
        <p:spPr bwMode="auto">
          <a:xfrm>
            <a:off x="6229380" y="1685192"/>
            <a:ext cx="5051195" cy="4391755"/>
          </a:xfrm>
        </p:spPr>
        <p:txBody>
          <a:bodyPr vertOverflow="overflow" horzOverflow="clip" vert="horz" wrap="square" lIns="0" tIns="0" rIns="0" bIns="0" numCol="1" spcCol="0" rtlCol="0" fromWordArt="0" anchor="t" anchorCtr="0" forceAA="0" compatLnSpc="0">
            <a:normAutofit fontScale="92500"/>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lnSpc>
                <a:spcPct val="114999"/>
              </a:lnSpc>
              <a:defRPr/>
            </a:pPr>
            <a:r>
              <a:rPr lang="de-DE" sz="2000" b="1" i="0" u="none" strike="noStrike" cap="none" spc="0" dirty="0" err="1">
                <a:solidFill>
                  <a:srgbClr val="1A1A1A"/>
                </a:solidFill>
                <a:latin typeface="Arial"/>
                <a:ea typeface="Arial"/>
                <a:cs typeface="Arial"/>
              </a:rPr>
              <a:t>Resilience</a:t>
            </a:r>
            <a:r>
              <a:rPr lang="de-DE" sz="2000" b="1" i="0" u="none" strike="noStrike" cap="none" spc="0" dirty="0">
                <a:solidFill>
                  <a:srgbClr val="1A1A1A"/>
                </a:solidFill>
                <a:latin typeface="Arial"/>
                <a:ea typeface="Arial"/>
                <a:cs typeface="Arial"/>
              </a:rPr>
              <a:t> </a:t>
            </a:r>
            <a:r>
              <a:rPr lang="de-DE" sz="2000" b="1" i="0" u="none" strike="noStrike" cap="none" spc="0" dirty="0" err="1">
                <a:solidFill>
                  <a:srgbClr val="1A1A1A"/>
                </a:solidFill>
                <a:latin typeface="Arial"/>
                <a:ea typeface="Arial"/>
                <a:cs typeface="Arial"/>
              </a:rPr>
              <a:t>Thinking</a:t>
            </a:r>
            <a:endParaRPr sz="2000" b="0" i="0" u="none" dirty="0">
              <a:solidFill>
                <a:srgbClr val="1A1A1A"/>
              </a:solidFill>
              <a:latin typeface="Arial"/>
              <a:ea typeface="Arial"/>
              <a:cs typeface="Arial"/>
            </a:endParaRPr>
          </a:p>
          <a:p>
            <a:pPr>
              <a:lnSpc>
                <a:spcPct val="114999"/>
              </a:lnSpc>
              <a:defRPr/>
            </a:pPr>
            <a:r>
              <a:rPr lang="de-DE" sz="2000" b="0" i="0" strike="noStrike" cap="none" spc="0" dirty="0">
                <a:latin typeface="Arial"/>
                <a:ea typeface="Arial"/>
                <a:cs typeface="Arial"/>
              </a:rPr>
              <a:t>Stockholm </a:t>
            </a:r>
            <a:r>
              <a:rPr lang="de-DE" sz="2000" b="0" i="0" strike="noStrike" cap="none" spc="0" dirty="0" err="1">
                <a:latin typeface="Arial"/>
                <a:ea typeface="Arial"/>
                <a:cs typeface="Arial"/>
              </a:rPr>
              <a:t>Resilience</a:t>
            </a:r>
            <a:r>
              <a:rPr lang="de-DE" sz="2000" b="0" i="0" strike="noStrike" cap="none" spc="0" dirty="0">
                <a:latin typeface="Arial"/>
                <a:ea typeface="Arial"/>
                <a:cs typeface="Arial"/>
              </a:rPr>
              <a:t> </a:t>
            </a:r>
            <a:r>
              <a:rPr lang="de-DE" sz="2000" b="0" i="0" strike="noStrike" cap="none" spc="0" dirty="0" err="1">
                <a:latin typeface="Arial"/>
                <a:ea typeface="Arial"/>
                <a:cs typeface="Arial"/>
              </a:rPr>
              <a:t>Centre</a:t>
            </a:r>
            <a:r>
              <a:rPr lang="de-DE" sz="2000" b="0" i="0" u="none" strike="noStrike" cap="none" spc="0" dirty="0">
                <a:solidFill>
                  <a:srgbClr val="1A1A1A"/>
                </a:solidFill>
                <a:latin typeface="Arial"/>
                <a:ea typeface="Arial"/>
                <a:cs typeface="Arial"/>
              </a:rPr>
              <a:t> (</a:t>
            </a:r>
            <a:r>
              <a:rPr lang="de-DE" sz="2000" b="0" i="0" u="none" strike="noStrike" cap="none" spc="0" dirty="0" err="1">
                <a:solidFill>
                  <a:srgbClr val="1A1A1A"/>
                </a:solidFill>
                <a:latin typeface="Arial"/>
                <a:ea typeface="Arial"/>
                <a:cs typeface="Arial"/>
              </a:rPr>
              <a:t>n.D</a:t>
            </a:r>
            <a:r>
              <a:rPr lang="de-DE" sz="2000" b="0" i="0" u="none" strike="noStrike" cap="none" spc="0" dirty="0">
                <a:solidFill>
                  <a:srgbClr val="1A1A1A"/>
                </a:solidFill>
                <a:latin typeface="Arial"/>
                <a:ea typeface="Arial"/>
                <a:cs typeface="Arial"/>
              </a:rPr>
              <a:t>.): </a:t>
            </a:r>
            <a:r>
              <a:rPr lang="de-DE" sz="2000" b="0" i="0" u="sng" strike="noStrike" cap="none" spc="0" dirty="0">
                <a:latin typeface="Arial"/>
                <a:ea typeface="Arial"/>
                <a:cs typeface="Arial"/>
                <a:hlinkClick r:id="rId7" tooltip="https://whatisresilience.org/en/learn-more/"/>
              </a:rPr>
              <a:t>Applying resilience Thinking. Seven principles for building resilience in social-ecological systems</a:t>
            </a:r>
            <a:r>
              <a:rPr lang="de-DE" sz="2000" b="0" i="0" u="none" strike="noStrike" cap="none" spc="0" dirty="0">
                <a:solidFill>
                  <a:srgbClr val="1A1A1A"/>
                </a:solidFill>
                <a:latin typeface="Arial"/>
                <a:ea typeface="Arial"/>
                <a:cs typeface="Arial"/>
              </a:rPr>
              <a:t>. </a:t>
            </a:r>
            <a:endParaRPr lang="de-DE" sz="2000" b="1" i="0" u="none" strike="noStrike" cap="none" spc="0" dirty="0">
              <a:solidFill>
                <a:srgbClr val="1A1A1A"/>
              </a:solidFill>
              <a:latin typeface="Arial"/>
              <a:ea typeface="Arial"/>
              <a:cs typeface="Arial"/>
            </a:endParaRPr>
          </a:p>
          <a:p>
            <a:pPr>
              <a:lnSpc>
                <a:spcPct val="114999"/>
              </a:lnSpc>
              <a:defRPr/>
            </a:pPr>
            <a:r>
              <a:rPr lang="de-DE" sz="2000" b="1" i="0" u="none" strike="noStrike" cap="none" spc="0" dirty="0">
                <a:solidFill>
                  <a:srgbClr val="1A1A1A"/>
                </a:solidFill>
                <a:latin typeface="Arial"/>
                <a:ea typeface="Arial"/>
                <a:cs typeface="Arial"/>
              </a:rPr>
              <a:t>Feminist </a:t>
            </a:r>
            <a:r>
              <a:rPr lang="de-DE" sz="2000" b="1" dirty="0">
                <a:solidFill>
                  <a:srgbClr val="1A1A1A"/>
                </a:solidFill>
                <a:latin typeface="Arial"/>
                <a:ea typeface="Arial"/>
                <a:cs typeface="Arial"/>
              </a:rPr>
              <a:t>R</a:t>
            </a:r>
            <a:r>
              <a:rPr lang="de-DE" sz="2000" b="1" i="0" u="none" strike="noStrike" cap="none" spc="0" dirty="0">
                <a:solidFill>
                  <a:srgbClr val="1A1A1A"/>
                </a:solidFill>
                <a:latin typeface="Arial"/>
                <a:ea typeface="Arial"/>
                <a:cs typeface="Arial"/>
              </a:rPr>
              <a:t>esearch </a:t>
            </a:r>
            <a:r>
              <a:rPr lang="de-DE" sz="2000" b="1" dirty="0" err="1">
                <a:solidFill>
                  <a:srgbClr val="1A1A1A"/>
                </a:solidFill>
                <a:latin typeface="Arial"/>
                <a:ea typeface="Arial"/>
                <a:cs typeface="Arial"/>
              </a:rPr>
              <a:t>A</a:t>
            </a:r>
            <a:r>
              <a:rPr lang="de-DE" sz="2000" b="1" i="0" u="none" strike="noStrike" cap="none" spc="0" dirty="0" err="1">
                <a:solidFill>
                  <a:srgbClr val="1A1A1A"/>
                </a:solidFill>
                <a:latin typeface="Arial"/>
                <a:ea typeface="Arial"/>
                <a:cs typeface="Arial"/>
              </a:rPr>
              <a:t>pproaches</a:t>
            </a:r>
            <a:endParaRPr sz="2000" b="0" i="0" u="none" dirty="0">
              <a:solidFill>
                <a:srgbClr val="1A1A1A"/>
              </a:solidFill>
              <a:latin typeface="Arial"/>
              <a:ea typeface="Arial"/>
              <a:cs typeface="Arial"/>
            </a:endParaRPr>
          </a:p>
          <a:p>
            <a:pPr>
              <a:lnSpc>
                <a:spcPct val="114999"/>
              </a:lnSpc>
              <a:defRPr/>
            </a:pPr>
            <a:r>
              <a:rPr lang="de-DE" sz="2000" b="0" i="0" strike="noStrike" cap="none" spc="0" dirty="0">
                <a:latin typeface="Arial"/>
                <a:ea typeface="Arial"/>
                <a:cs typeface="Arial"/>
              </a:rPr>
              <a:t>Gottschlich, D., &amp; Katz, C. (2016)</a:t>
            </a:r>
            <a:r>
              <a:rPr lang="de-DE" sz="2000" b="0" i="0" u="none" strike="noStrike" cap="none" spc="0" dirty="0">
                <a:solidFill>
                  <a:srgbClr val="1A1A1A"/>
                </a:solidFill>
                <a:latin typeface="Arial"/>
                <a:ea typeface="Arial"/>
                <a:cs typeface="Arial"/>
              </a:rPr>
              <a:t>. </a:t>
            </a:r>
            <a:r>
              <a:rPr lang="de-DE" sz="2000" b="0" i="0" u="sng" strike="noStrike" cap="none" spc="0" dirty="0">
                <a:latin typeface="Arial"/>
                <a:ea typeface="Arial"/>
                <a:cs typeface="Arial"/>
                <a:hlinkClick r:id="rId8" tooltip="https://doi.org/10.17879/sun-2016-1750"/>
              </a:rPr>
              <a:t>Sozial-ökologische Transformation braucht Kritik an den gesellschaftlichen Naturverhältnissen. Soziologie Und Nachhaltigkeit, 2(1)</a:t>
            </a:r>
            <a:r>
              <a:rPr lang="de-DE" sz="2000" b="0" i="0" u="none" strike="noStrike" cap="none" spc="0" dirty="0">
                <a:solidFill>
                  <a:srgbClr val="1A1A1A"/>
                </a:solidFill>
                <a:latin typeface="Arial"/>
                <a:ea typeface="Arial"/>
                <a:cs typeface="Arial"/>
              </a:rPr>
              <a:t>. </a:t>
            </a:r>
            <a:endParaRPr sz="2000" b="0" i="0" u="none" strike="noStrike" cap="none" spc="0" dirty="0">
              <a:solidFill>
                <a:srgbClr val="1A1A1A"/>
              </a:solidFill>
              <a:latin typeface="Arial"/>
              <a:ea typeface="Arial"/>
              <a:cs typeface="Arial"/>
            </a:endParaRPr>
          </a:p>
          <a:p>
            <a:pPr>
              <a:lnSpc>
                <a:spcPct val="114999"/>
              </a:lnSpc>
              <a:defRPr/>
            </a:pPr>
            <a:r>
              <a:rPr lang="de-DE" sz="2000" b="0" i="0" u="none" strike="noStrike" cap="none" spc="0" dirty="0" err="1">
                <a:solidFill>
                  <a:srgbClr val="1A1A1A"/>
                </a:solidFill>
                <a:latin typeface="Arial"/>
                <a:ea typeface="Arial"/>
                <a:cs typeface="Arial"/>
              </a:rPr>
              <a:t>Jerneck</a:t>
            </a:r>
            <a:r>
              <a:rPr lang="de-DE" sz="2000" b="0" i="0" u="none" strike="noStrike" cap="none" spc="0" dirty="0">
                <a:solidFill>
                  <a:srgbClr val="1A1A1A"/>
                </a:solidFill>
                <a:latin typeface="Arial"/>
                <a:ea typeface="Arial"/>
                <a:cs typeface="Arial"/>
              </a:rPr>
              <a:t>, A. (2018). </a:t>
            </a:r>
            <a:r>
              <a:rPr lang="de-DE" sz="2000" b="0" i="0" u="sng" strike="noStrike" cap="none" spc="0" dirty="0">
                <a:latin typeface="Arial"/>
                <a:ea typeface="Arial"/>
                <a:cs typeface="Arial"/>
                <a:hlinkClick r:id="rId9" tooltip="https://www.mdpi.com/2071-1050/10/3/627"/>
              </a:rPr>
              <a:t>What about gender in climate change? Twelve feminist lessons from development.</a:t>
            </a:r>
            <a:r>
              <a:rPr lang="de-DE" sz="2000" b="0" i="0" u="none" strike="noStrike" cap="none" spc="0" dirty="0">
                <a:solidFill>
                  <a:srgbClr val="1A1A1A"/>
                </a:solidFill>
                <a:latin typeface="Arial"/>
                <a:ea typeface="Arial"/>
                <a:cs typeface="Arial"/>
              </a:rPr>
              <a:t> </a:t>
            </a:r>
            <a:r>
              <a:rPr lang="de-DE" sz="2000" b="0" i="0" u="none" strike="noStrike" cap="none" spc="0" dirty="0" err="1">
                <a:solidFill>
                  <a:srgbClr val="1A1A1A"/>
                </a:solidFill>
                <a:latin typeface="Arial"/>
                <a:ea typeface="Arial"/>
                <a:cs typeface="Arial"/>
              </a:rPr>
              <a:t>Sustainability</a:t>
            </a:r>
            <a:r>
              <a:rPr lang="de-DE" sz="2000" b="0" i="0" u="none" strike="noStrike" cap="none" spc="0" dirty="0">
                <a:solidFill>
                  <a:srgbClr val="1A1A1A"/>
                </a:solidFill>
                <a:latin typeface="Arial"/>
                <a:ea typeface="Arial"/>
                <a:cs typeface="Arial"/>
              </a:rPr>
              <a:t>, 10(3), 627.</a:t>
            </a:r>
            <a:endParaRPr sz="2000" b="0" i="0" u="none" dirty="0">
              <a:solidFill>
                <a:srgbClr val="1A1A1A"/>
              </a:solidFill>
              <a:latin typeface="Arial"/>
              <a:ea typeface="Arial"/>
              <a:cs typeface="Arial"/>
            </a:endParaRPr>
          </a:p>
        </p:txBody>
      </p:sp>
      <p:sp>
        <p:nvSpPr>
          <p:cNvPr id="9"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r>
              <a:rPr lang="de-DE" b="1"/>
              <a:t>15</a:t>
            </a:r>
            <a:endParaRPr lang="de-DE" sz="1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40611" cy="742113"/>
          </a:xfrm>
        </p:spPr>
        <p:txBody>
          <a:bodyPr lIns="0" tIns="0" rIns="0" bIns="0" anchor="t">
            <a:noAutofit/>
          </a:bodyPr>
          <a:lstStyle>
            <a:lvl1pPr>
              <a:lnSpc>
                <a:spcPts val="2996"/>
              </a:lnSpc>
              <a:defRPr sz="3000" b="1">
                <a:latin typeface="Arial"/>
                <a:cs typeface="Arial"/>
              </a:defRPr>
            </a:lvl1pPr>
          </a:lstStyle>
          <a:p>
            <a:pPr>
              <a:defRPr/>
            </a:pPr>
            <a:r>
              <a:rPr b="0" dirty="0"/>
              <a:t>TASK 1</a:t>
            </a:r>
            <a:r>
              <a:rPr dirty="0"/>
              <a:t>: </a:t>
            </a:r>
            <a:r>
              <a:rPr lang="de-DE" sz="3000" b="1" i="0" u="none" strike="noStrike" cap="none" spc="0" dirty="0">
                <a:solidFill>
                  <a:schemeClr val="tx1"/>
                </a:solidFill>
                <a:latin typeface="Arial Narrow"/>
                <a:ea typeface="Arial Narrow"/>
                <a:cs typeface="Arial Narrow"/>
              </a:rPr>
              <a:t>DEVELOPING A FICTIONAL TD PROJECT</a:t>
            </a:r>
            <a:endParaRPr b="1" dirty="0"/>
          </a:p>
        </p:txBody>
      </p:sp>
      <p:sp>
        <p:nvSpPr>
          <p:cNvPr id="5" name="Textplatzhalter 15"/>
          <p:cNvSpPr>
            <a:spLocks noGrp="1"/>
          </p:cNvSpPr>
          <p:nvPr>
            <p:ph type="body" sz="quarter" idx="11"/>
          </p:nvPr>
        </p:nvSpPr>
        <p:spPr bwMode="auto">
          <a:xfrm>
            <a:off x="631615" y="1489593"/>
            <a:ext cx="11005037" cy="5014100"/>
          </a:xfrm>
        </p:spPr>
        <p:txBody>
          <a:bodyPr vertOverflow="overflow" horzOverflow="clip" vert="horz" wrap="square" lIns="0" tIns="0" rIns="0" bIns="0" numCol="1" spcCol="0" rtlCol="0" fromWordArt="0" anchor="t" anchorCtr="0" forceAA="0" compatLnSpc="0">
            <a:normAutofit fontScale="95000" lnSpcReduction="1000"/>
          </a:bodyPr>
          <a:lstStyle>
            <a:lvl1pPr marL="0" indent="0">
              <a:buNone/>
              <a:defRPr/>
            </a:lvl1pPr>
          </a:lstStyle>
          <a:p>
            <a:pPr>
              <a:lnSpc>
                <a:spcPct val="114999"/>
              </a:lnSpc>
              <a:defRPr/>
            </a:pPr>
            <a:r>
              <a:rPr lang="de-DE" sz="2200" b="0" i="0" u="none" strike="noStrike" cap="none" spc="0" dirty="0">
                <a:solidFill>
                  <a:schemeClr val="tx1"/>
                </a:solidFill>
                <a:latin typeface="Arial Narrow"/>
                <a:ea typeface="Arial Narrow"/>
                <a:cs typeface="Arial Narrow"/>
              </a:rPr>
              <a:t>TASK 1B - </a:t>
            </a:r>
            <a:r>
              <a:rPr lang="de-DE" sz="2200" b="1" i="1" u="none" strike="noStrike" cap="none" spc="0" dirty="0">
                <a:solidFill>
                  <a:schemeClr val="tx1"/>
                </a:solidFill>
                <a:latin typeface="Arial Narrow"/>
                <a:ea typeface="Arial Narrow"/>
                <a:cs typeface="Arial Narrow"/>
              </a:rPr>
              <a:t>PRIMARY CONTACT STAKEHOLDERS</a:t>
            </a:r>
            <a:endParaRPr sz="2200" b="1" i="1" u="none" strike="noStrike" cap="none" spc="0" dirty="0">
              <a:solidFill>
                <a:schemeClr val="tx1"/>
              </a:solidFill>
              <a:latin typeface="Arial Narrow"/>
              <a:ea typeface="Arial Narrow"/>
              <a:cs typeface="Arial Narrow"/>
            </a:endParaRPr>
          </a:p>
          <a:p>
            <a:pPr>
              <a:lnSpc>
                <a:spcPct val="114999"/>
              </a:lnSpc>
              <a:defRPr/>
            </a:pPr>
            <a:endParaRPr sz="800" b="1" i="1" u="none" strike="noStrike" cap="none" spc="0" dirty="0">
              <a:solidFill>
                <a:schemeClr val="tx1"/>
              </a:solidFill>
              <a:latin typeface="Arial Narrow"/>
              <a:ea typeface="Arial Narrow"/>
              <a:cs typeface="Arial Narrow"/>
            </a:endParaRPr>
          </a:p>
          <a:p>
            <a:pPr>
              <a:lnSpc>
                <a:spcPct val="114999"/>
              </a:lnSpc>
              <a:defRPr/>
            </a:pPr>
            <a:r>
              <a:rPr lang="de-DE" sz="2200" b="0" i="0" u="none" strike="noStrike" cap="none" spc="0" dirty="0" err="1">
                <a:solidFill>
                  <a:schemeClr val="tx1"/>
                </a:solidFill>
                <a:latin typeface="Arial Narrow"/>
                <a:ea typeface="Arial Narrow"/>
                <a:cs typeface="Arial Narrow"/>
              </a:rPr>
              <a:t>Each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group</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receives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one</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stakeholder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that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they</a:t>
            </a:r>
            <a:r>
              <a:rPr lang="de-DE" sz="2200" b="0" i="0" u="none" strike="noStrike" cap="none" spc="0" dirty="0">
                <a:solidFill>
                  <a:schemeClr val="tx1"/>
                </a:solidFill>
                <a:latin typeface="Arial Narrow"/>
                <a:ea typeface="Arial Narrow"/>
                <a:cs typeface="Arial Narrow"/>
              </a:rPr>
              <a:t> will </a:t>
            </a:r>
            <a:r>
              <a:rPr lang="de-DE" sz="2200" b="0" i="0" u="none" strike="noStrike" cap="none" spc="0" dirty="0" err="1">
                <a:solidFill>
                  <a:schemeClr val="tx1"/>
                </a:solidFill>
                <a:latin typeface="Arial Narrow"/>
                <a:ea typeface="Arial Narrow"/>
                <a:cs typeface="Arial Narrow"/>
              </a:rPr>
              <a:t>primarily</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involve</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their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a:t>
            </a:r>
            <a:r>
              <a:rPr lang="de-DE" sz="2200" b="0" i="0" u="none" strike="noStrike" cap="none" spc="0" dirty="0">
                <a:solidFill>
                  <a:schemeClr val="tx1"/>
                </a:solidFill>
                <a:latin typeface="Arial Narrow"/>
                <a:ea typeface="Arial Narrow"/>
                <a:cs typeface="Arial Narrow"/>
              </a:rPr>
              <a:t>.  </a:t>
            </a:r>
            <a:endParaRPr dirty="0"/>
          </a:p>
          <a:p>
            <a:pPr>
              <a:lnSpc>
                <a:spcPct val="114999"/>
              </a:lnSpc>
              <a:defRPr/>
            </a:pPr>
            <a:r>
              <a:rPr lang="de-DE" sz="2200" b="0" i="0" u="none" strike="noStrike" cap="none" spc="0" dirty="0" err="1">
                <a:solidFill>
                  <a:schemeClr val="tx1"/>
                </a:solidFill>
                <a:latin typeface="Arial Narrow"/>
                <a:ea typeface="Arial Narrow"/>
                <a:cs typeface="Arial Narrow"/>
              </a:rPr>
              <a:t>Have</a:t>
            </a:r>
            <a:r>
              <a:rPr lang="de-DE" sz="2200" b="0" i="0" u="none" strike="noStrike" cap="none" spc="0" dirty="0">
                <a:solidFill>
                  <a:schemeClr val="tx1"/>
                </a:solidFill>
                <a:latin typeface="Arial Narrow"/>
                <a:ea typeface="Arial Narrow"/>
                <a:cs typeface="Arial Narrow"/>
              </a:rPr>
              <a:t> a </a:t>
            </a:r>
            <a:r>
              <a:rPr lang="de-DE" sz="2200" b="0" i="0" u="none" strike="noStrike" cap="none" spc="0" dirty="0" err="1">
                <a:solidFill>
                  <a:schemeClr val="tx1"/>
                </a:solidFill>
                <a:latin typeface="Arial Narrow"/>
                <a:ea typeface="Arial Narrow"/>
                <a:cs typeface="Arial Narrow"/>
              </a:rPr>
              <a:t>look</a:t>
            </a:r>
            <a:r>
              <a:rPr lang="de-DE" sz="2200" b="0" i="0" u="none" strike="noStrike" cap="none" spc="0" dirty="0">
                <a:solidFill>
                  <a:schemeClr val="tx1"/>
                </a:solidFill>
                <a:latin typeface="Arial Narrow"/>
                <a:ea typeface="Arial Narrow"/>
                <a:cs typeface="Arial Narrow"/>
              </a:rPr>
              <a:t>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information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are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provided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with</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material </a:t>
            </a:r>
            <a:r>
              <a:rPr lang="de-DE" sz="2200" b="0" i="0" u="none" strike="noStrike" cap="none" spc="0" dirty="0" err="1">
                <a:solidFill>
                  <a:schemeClr val="tx1"/>
                </a:solidFill>
                <a:latin typeface="Arial Narrow"/>
                <a:ea typeface="Arial Narrow"/>
                <a:cs typeface="Arial Narrow"/>
              </a:rPr>
              <a:t>slides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and</a:t>
            </a:r>
            <a:r>
              <a:rPr lang="de-DE" sz="2200" b="0" i="0" u="none" strike="noStrike" cap="none" spc="0" dirty="0">
                <a:solidFill>
                  <a:schemeClr val="tx1"/>
                </a:solidFill>
                <a:latin typeface="Arial Narrow"/>
                <a:ea typeface="Arial Narrow"/>
                <a:cs typeface="Arial Narrow"/>
              </a:rPr>
              <a:t> do </a:t>
            </a:r>
            <a:r>
              <a:rPr lang="de-DE" sz="2200" b="0" i="0" u="none" strike="noStrike" cap="none" spc="0" dirty="0" err="1">
                <a:solidFill>
                  <a:schemeClr val="tx1"/>
                </a:solidFill>
                <a:latin typeface="Arial Narrow"/>
                <a:ea typeface="Arial Narrow"/>
                <a:cs typeface="Arial Narrow"/>
              </a:rPr>
              <a:t>some</a:t>
            </a:r>
            <a:r>
              <a:rPr lang="de-DE" sz="2200" b="0" i="0" u="none" strike="noStrike" cap="none" spc="0" dirty="0">
                <a:solidFill>
                  <a:schemeClr val="tx1"/>
                </a:solidFill>
                <a:latin typeface="Arial Narrow"/>
                <a:ea typeface="Arial Narrow"/>
                <a:cs typeface="Arial Narrow"/>
              </a:rPr>
              <a:t> additional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start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working</a:t>
            </a:r>
            <a:r>
              <a:rPr lang="de-DE" sz="2200" b="0" i="0" u="none" strike="noStrike" cap="none" spc="0" dirty="0">
                <a:solidFill>
                  <a:schemeClr val="tx1"/>
                </a:solidFill>
                <a:latin typeface="Arial Narrow"/>
                <a:ea typeface="Arial Narrow"/>
                <a:cs typeface="Arial Narrow"/>
              </a:rPr>
              <a:t> on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following</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questions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which</a:t>
            </a:r>
            <a:r>
              <a:rPr lang="de-DE" sz="2200" b="0" i="0" u="none" strike="noStrike" cap="none" spc="0" dirty="0">
                <a:solidFill>
                  <a:schemeClr val="tx1"/>
                </a:solidFill>
                <a:latin typeface="Arial Narrow"/>
                <a:ea typeface="Arial Narrow"/>
                <a:cs typeface="Arial Narrow"/>
              </a:rPr>
              <a:t> will </a:t>
            </a:r>
            <a:r>
              <a:rPr lang="de-DE" sz="2200" b="0" i="0" u="none" strike="noStrike" cap="none" spc="0" dirty="0" err="1">
                <a:solidFill>
                  <a:schemeClr val="tx1"/>
                </a:solidFill>
                <a:latin typeface="Arial Narrow"/>
                <a:ea typeface="Arial Narrow"/>
                <a:cs typeface="Arial Narrow"/>
              </a:rPr>
              <a:t>become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important</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later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construction</a:t>
            </a:r>
            <a:r>
              <a:rPr lang="de-DE" sz="22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a:p>
            <a:pPr marL="750015" lvl="1" indent="-349965">
              <a:lnSpc>
                <a:spcPct val="114999"/>
              </a:lnSpc>
              <a:buSzPct val="90000"/>
              <a:buFont typeface="Arial"/>
              <a:buChar char="•"/>
              <a:defRPr/>
            </a:pPr>
            <a:r>
              <a:rPr lang="de-DE" sz="2200" b="0" i="0" u="none" strike="noStrike" cap="none" spc="0" dirty="0" err="1">
                <a:solidFill>
                  <a:schemeClr val="tx1"/>
                </a:solidFill>
                <a:latin typeface="Arial Narrow"/>
                <a:ea typeface="Arial Narrow"/>
                <a:cs typeface="Arial Narrow"/>
              </a:rPr>
              <a:t>Which</a:t>
            </a:r>
            <a:r>
              <a:rPr lang="de-DE" sz="2200" b="0"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goals</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and</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expectations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does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have</a:t>
            </a:r>
            <a:r>
              <a:rPr lang="de-DE" sz="22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a:p>
            <a:pPr marL="750015" lvl="1" indent="-349965">
              <a:lnSpc>
                <a:spcPct val="114999"/>
              </a:lnSpc>
              <a:buSzPct val="90000"/>
              <a:buFont typeface="Arial"/>
              <a:buChar char="•"/>
              <a:defRPr/>
            </a:pPr>
            <a:r>
              <a:rPr lang="de-DE" sz="2200" b="1" i="0" u="none" strike="noStrike" cap="none" spc="0" dirty="0" err="1">
                <a:solidFill>
                  <a:schemeClr val="tx1"/>
                </a:solidFill>
                <a:latin typeface="Arial Narrow"/>
                <a:ea typeface="Arial Narrow"/>
                <a:cs typeface="Arial Narrow"/>
              </a:rPr>
              <a:t>How</a:t>
            </a:r>
            <a:r>
              <a:rPr lang="de-DE" sz="2200" b="1" i="0" u="none" strike="noStrike" cap="none" spc="0" dirty="0">
                <a:solidFill>
                  <a:schemeClr val="tx1"/>
                </a:solidFill>
                <a:latin typeface="Arial Narrow"/>
                <a:ea typeface="Arial Narrow"/>
                <a:cs typeface="Arial Narrow"/>
              </a:rPr>
              <a:t> will </a:t>
            </a:r>
            <a:r>
              <a:rPr lang="de-DE" sz="2200" b="1" i="0" u="none" strike="noStrike" cap="none" spc="0" dirty="0" err="1">
                <a:solidFill>
                  <a:schemeClr val="tx1"/>
                </a:solidFill>
                <a:latin typeface="Arial Narrow"/>
                <a:ea typeface="Arial Narrow"/>
                <a:cs typeface="Arial Narrow"/>
              </a:rPr>
              <a:t>you</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integrate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goals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and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expectations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into</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design (e.g. </a:t>
            </a:r>
            <a:r>
              <a:rPr lang="de-DE" sz="2200" b="0" i="0" u="none" strike="noStrike" cap="none" spc="0" dirty="0" err="1">
                <a:solidFill>
                  <a:schemeClr val="tx1"/>
                </a:solidFill>
                <a:latin typeface="Arial Narrow"/>
                <a:ea typeface="Arial Narrow"/>
                <a:cs typeface="Arial Narrow"/>
              </a:rPr>
              <a:t>how</a:t>
            </a:r>
            <a:r>
              <a:rPr lang="de-DE" sz="2200" b="0" i="0" u="none" strike="noStrike" cap="none" spc="0" dirty="0">
                <a:solidFill>
                  <a:schemeClr val="tx1"/>
                </a:solidFill>
                <a:latin typeface="Arial Narrow"/>
                <a:ea typeface="Arial Narrow"/>
                <a:cs typeface="Arial Narrow"/>
              </a:rPr>
              <a:t> do </a:t>
            </a:r>
            <a:r>
              <a:rPr lang="de-DE" sz="2200" b="0" i="0" u="none" strike="noStrike" cap="none" spc="0" dirty="0" err="1">
                <a:solidFill>
                  <a:schemeClr val="tx1"/>
                </a:solidFill>
                <a:latin typeface="Arial Narrow"/>
                <a:ea typeface="Arial Narrow"/>
                <a:cs typeface="Arial Narrow"/>
              </a:rPr>
              <a:t>you</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combine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these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with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own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goals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and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expectations</a:t>
            </a:r>
            <a:r>
              <a:rPr lang="de-DE" sz="2200" b="0" i="0" u="none" strike="noStrike" cap="none" spc="0" dirty="0">
                <a:solidFill>
                  <a:schemeClr val="tx1"/>
                </a:solidFill>
                <a:latin typeface="Arial Narrow"/>
                <a:ea typeface="Arial Narrow"/>
                <a:cs typeface="Arial Narrow"/>
              </a:rPr>
              <a:t>)? </a:t>
            </a:r>
            <a:endParaRPr dirty="0"/>
          </a:p>
          <a:p>
            <a:pPr marL="750014" lvl="1" indent="-349965">
              <a:lnSpc>
                <a:spcPct val="114999"/>
              </a:lnSpc>
              <a:buSzPct val="90000"/>
              <a:buFont typeface="Arial"/>
              <a:buChar char="•"/>
              <a:defRPr/>
            </a:pPr>
            <a:r>
              <a:rPr lang="de-DE" sz="2200" b="0" i="0" u="none" strike="noStrike" cap="none" spc="0" dirty="0">
                <a:solidFill>
                  <a:schemeClr val="tx1"/>
                </a:solidFill>
                <a:latin typeface="Arial Narrow"/>
                <a:ea typeface="Arial Narrow"/>
                <a:cs typeface="Arial Narrow"/>
              </a:rPr>
              <a:t>Are </a:t>
            </a:r>
            <a:r>
              <a:rPr lang="de-DE" sz="2200" b="0" i="0" u="none" strike="noStrike" cap="none" spc="0" dirty="0" err="1">
                <a:solidFill>
                  <a:schemeClr val="tx1"/>
                </a:solidFill>
                <a:latin typeface="Arial Narrow"/>
                <a:ea typeface="Arial Narrow"/>
                <a:cs typeface="Arial Narrow"/>
              </a:rPr>
              <a:t>there</a:t>
            </a:r>
            <a:r>
              <a:rPr lang="de-DE" sz="2200" b="0"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challenges</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you</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see</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collaboration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with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a:t>
            </a:r>
            <a:r>
              <a:rPr lang="de-DE" sz="22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a:p>
            <a:pPr marL="750015" lvl="1" indent="-349965">
              <a:lnSpc>
                <a:spcPct val="114999"/>
              </a:lnSpc>
              <a:buSzPct val="90000"/>
              <a:buFont typeface="Arial"/>
              <a:buChar char="•"/>
              <a:defRPr/>
            </a:pPr>
            <a:r>
              <a:rPr lang="de-DE" sz="2200" b="0" i="0" u="none" strike="noStrike" cap="none" spc="0" dirty="0" err="1">
                <a:solidFill>
                  <a:schemeClr val="tx1"/>
                </a:solidFill>
                <a:latin typeface="Arial Narrow"/>
                <a:ea typeface="Arial Narrow"/>
                <a:cs typeface="Arial Narrow"/>
              </a:rPr>
              <a:t>How</a:t>
            </a:r>
            <a:r>
              <a:rPr lang="de-DE" sz="2200" b="0" i="0" u="none" strike="noStrike" cap="none" spc="0" dirty="0">
                <a:solidFill>
                  <a:schemeClr val="tx1"/>
                </a:solidFill>
                <a:latin typeface="Arial Narrow"/>
                <a:ea typeface="Arial Narrow"/>
                <a:cs typeface="Arial Narrow"/>
              </a:rPr>
              <a:t> will </a:t>
            </a:r>
            <a:r>
              <a:rPr lang="de-DE" sz="2200" b="0" i="0" u="none" strike="noStrike" cap="none" spc="0" dirty="0" err="1">
                <a:solidFill>
                  <a:schemeClr val="tx1"/>
                </a:solidFill>
                <a:latin typeface="Arial Narrow"/>
                <a:ea typeface="Arial Narrow"/>
                <a:cs typeface="Arial Narrow"/>
              </a:rPr>
              <a:t>you</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convince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a:t>
            </a:r>
            <a:r>
              <a:rPr lang="de-DE" sz="2200" b="0"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of</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your</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research</a:t>
            </a:r>
            <a:r>
              <a:rPr lang="de-DE" sz="2200" b="1" i="0" u="none" strike="noStrike" cap="none" spc="0" dirty="0">
                <a:solidFill>
                  <a:schemeClr val="tx1"/>
                </a:solidFill>
                <a:latin typeface="Arial Narrow"/>
                <a:ea typeface="Arial Narrow"/>
                <a:cs typeface="Arial Narrow"/>
              </a:rPr>
              <a:t> design</a:t>
            </a:r>
            <a:r>
              <a:rPr lang="de-DE" sz="2200" b="0" i="0" u="none" strike="noStrike" cap="none" spc="0" dirty="0">
                <a:solidFill>
                  <a:schemeClr val="tx1"/>
                </a:solidFill>
                <a:latin typeface="Arial Narrow"/>
                <a:ea typeface="Arial Narrow"/>
                <a:cs typeface="Arial Narrow"/>
              </a:rPr>
              <a:t>? </a:t>
            </a:r>
            <a:endParaRPr sz="22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8"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79" y="115018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94FEAA-B491-FBC4-5CDD-74601A95863E}" type="slidenum">
              <a:rPr lang="de-DE" sz="1600" b="1">
                <a:latin typeface="Arial"/>
                <a:cs typeface="Arial"/>
              </a:rPr>
              <a:t>16</a:t>
            </a:fld>
            <a:endParaRPr lang="de-DE" sz="16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99392"/>
            <a:ext cx="12314087" cy="696337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1"/>
            <a:ext cx="216000" cy="247352"/>
          </a:xfrm>
          <a:prstGeom prst="rect">
            <a:avLst/>
          </a:prstGeom>
        </p:spPr>
      </p:pic>
      <p:sp>
        <p:nvSpPr>
          <p:cNvPr id="6" name="Textplatzhalter 15"/>
          <p:cNvSpPr>
            <a:spLocks noGrp="1"/>
          </p:cNvSpPr>
          <p:nvPr/>
        </p:nvSpPr>
        <p:spPr bwMode="auto">
          <a:xfrm>
            <a:off x="790571" y="1762247"/>
            <a:ext cx="10922000" cy="3327399"/>
          </a:xfrm>
        </p:spPr>
        <p:txBody>
          <a:bodyPr vert="horz" lIns="0" tIns="0" rIns="0" bIns="0" rtlCol="0">
            <a:normAutofit/>
          </a:bodyPr>
          <a:lstStyle>
            <a:lvl1pPr marL="0" indent="0" algn="l" defTabSz="914400">
              <a:lnSpc>
                <a:spcPct val="90000"/>
              </a:lnSpc>
              <a:spcBef>
                <a:spcPts val="997"/>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7"/>
              </a:spcBef>
              <a:buSzPct val="90000"/>
              <a:buFont typeface="Symbol"/>
              <a:buChar char="¾"/>
              <a:defRPr sz="2400">
                <a:solidFill>
                  <a:schemeClr val="tx1"/>
                </a:solidFill>
                <a:latin typeface="Arial Narrow"/>
                <a:ea typeface="+mn-ea"/>
                <a:cs typeface="+mn-cs"/>
              </a:defRPr>
            </a:lvl2pPr>
            <a:lvl3pPr marL="1257297" indent="-342900" algn="l" defTabSz="914400">
              <a:lnSpc>
                <a:spcPct val="90000"/>
              </a:lnSpc>
              <a:spcBef>
                <a:spcPts val="497"/>
              </a:spcBef>
              <a:buSzPct val="90000"/>
              <a:buFont typeface="Symbol"/>
              <a:buChar char="¾"/>
              <a:defRPr sz="2400">
                <a:solidFill>
                  <a:schemeClr val="tx1"/>
                </a:solidFill>
                <a:latin typeface="Arial Narrow"/>
                <a:ea typeface="+mn-ea"/>
                <a:cs typeface="+mn-cs"/>
              </a:defRPr>
            </a:lvl3pPr>
            <a:lvl4pPr marL="17017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4pPr>
            <a:lvl5pPr marL="21589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5pPr>
            <a:lvl6pPr marL="2514597" indent="-228600" algn="l" defTabSz="914400">
              <a:lnSpc>
                <a:spcPct val="90000"/>
              </a:lnSpc>
              <a:spcBef>
                <a:spcPts val="497"/>
              </a:spcBef>
              <a:buFont typeface="Arial"/>
              <a:buChar char="•"/>
              <a:defRPr sz="1800">
                <a:solidFill>
                  <a:schemeClr val="tx1"/>
                </a:solidFill>
                <a:latin typeface="+mn-lt"/>
                <a:ea typeface="+mn-ea"/>
                <a:cs typeface="+mn-cs"/>
              </a:defRPr>
            </a:lvl6pPr>
            <a:lvl7pPr marL="2971800" indent="-228600" algn="l" defTabSz="914400">
              <a:lnSpc>
                <a:spcPct val="90000"/>
              </a:lnSpc>
              <a:spcBef>
                <a:spcPts val="497"/>
              </a:spcBef>
              <a:buFont typeface="Arial"/>
              <a:buChar char="•"/>
              <a:defRPr sz="1800">
                <a:solidFill>
                  <a:schemeClr val="tx1"/>
                </a:solidFill>
                <a:latin typeface="+mn-lt"/>
                <a:ea typeface="+mn-ea"/>
                <a:cs typeface="+mn-cs"/>
              </a:defRPr>
            </a:lvl7pPr>
            <a:lvl8pPr marL="3429000" indent="-228600" algn="l" defTabSz="914400">
              <a:lnSpc>
                <a:spcPct val="90000"/>
              </a:lnSpc>
              <a:spcBef>
                <a:spcPts val="497"/>
              </a:spcBef>
              <a:buFont typeface="Arial"/>
              <a:buChar char="•"/>
              <a:defRPr sz="1800">
                <a:solidFill>
                  <a:schemeClr val="tx1"/>
                </a:solidFill>
                <a:latin typeface="+mn-lt"/>
                <a:ea typeface="+mn-ea"/>
                <a:cs typeface="+mn-cs"/>
              </a:defRPr>
            </a:lvl8pPr>
            <a:lvl9pPr marL="3886200" indent="-228600" algn="l" defTabSz="914400">
              <a:lnSpc>
                <a:spcPct val="90000"/>
              </a:lnSpc>
              <a:spcBef>
                <a:spcPts val="497"/>
              </a:spcBef>
              <a:buFont typeface="Arial"/>
              <a:buChar char="•"/>
              <a:defRPr sz="1800">
                <a:solidFill>
                  <a:schemeClr val="tx1"/>
                </a:solidFill>
                <a:latin typeface="+mn-lt"/>
                <a:ea typeface="+mn-ea"/>
                <a:cs typeface="+mn-cs"/>
              </a:defRPr>
            </a:lvl9pPr>
          </a:lstStyle>
          <a:p>
            <a:pPr algn="l">
              <a:defRPr/>
            </a:pPr>
            <a:r>
              <a:rPr lang="de-DE" sz="3600" b="0" i="0" u="none" strike="noStrike" cap="all" spc="0">
                <a:solidFill>
                  <a:schemeClr val="bg1"/>
                </a:solidFill>
                <a:latin typeface="Arial"/>
                <a:ea typeface="Arial"/>
                <a:cs typeface="Arial"/>
              </a:rPr>
              <a:t>TASK 1B:</a:t>
            </a:r>
            <a:r>
              <a:rPr lang="de-DE" sz="3600" b="1" i="0" u="none" strike="noStrike" cap="all" spc="0">
                <a:solidFill>
                  <a:schemeClr val="bg1"/>
                </a:solidFill>
                <a:latin typeface="Arial"/>
                <a:ea typeface="Arial"/>
                <a:cs typeface="Arial"/>
              </a:rPr>
              <a:t> MATERIALS </a:t>
            </a:r>
            <a:endParaRPr sz="3600" b="1">
              <a:solidFill>
                <a:schemeClr val="bg1"/>
              </a:solidFill>
              <a:latin typeface="Arial"/>
              <a:ea typeface="Arial"/>
              <a:cs typeface="Arial"/>
            </a:endParaRPr>
          </a:p>
          <a:p>
            <a:pPr algn="l">
              <a:defRPr/>
            </a:pPr>
            <a:r>
              <a:rPr sz="3600" b="0">
                <a:solidFill>
                  <a:schemeClr val="bg1"/>
                </a:solidFill>
                <a:latin typeface="Arial"/>
                <a:ea typeface="Arial"/>
                <a:cs typeface="Arial"/>
              </a:rPr>
              <a:t>- PRIMARY CONTACT STAKEHOLDERS</a:t>
            </a:r>
            <a:endParaRPr/>
          </a:p>
        </p:txBody>
      </p:sp>
      <p:sp>
        <p:nvSpPr>
          <p:cNvPr id="7" name="Rectangle 6"/>
          <p:cNvSpPr/>
          <p:nvPr/>
        </p:nvSpPr>
        <p:spPr bwMode="auto">
          <a:xfrm>
            <a:off x="5027769" y="3648807"/>
            <a:ext cx="6520961" cy="313592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sp>
        <p:nvSpPr>
          <p:cNvPr id="8" name="Rectangle 7"/>
          <p:cNvSpPr/>
          <p:nvPr/>
        </p:nvSpPr>
        <p:spPr bwMode="auto">
          <a:xfrm>
            <a:off x="790571" y="3245915"/>
            <a:ext cx="9732165" cy="91443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de-DE" sz="1800" b="0" i="0" u="none" strike="noStrike" cap="none" spc="0">
                <a:solidFill>
                  <a:schemeClr val="bg1"/>
                </a:solidFill>
                <a:latin typeface="+mn-lt"/>
                <a:ea typeface="+mn-ea"/>
                <a:cs typeface="+mn-cs"/>
              </a:rPr>
              <a:t>One of the following three local sustainability intitatives/ NGOs in Southern Transylvania will serve as a primary contact stakeholder for your working group. More information about your contact stakeholder and their work can be found on the ascribed website(s).</a:t>
            </a:r>
            <a:endParaRPr sz="1800" b="0" i="0" u="none" strike="noStrike" cap="none" spc="0">
              <a:solidFill>
                <a:schemeClr val="bg1"/>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1382655" cy="1325560"/>
          </a:xfrm>
        </p:spPr>
        <p:txBody>
          <a:bodyPr lIns="0" tIns="0" rIns="0" bIns="0" anchor="t">
            <a:noAutofit/>
          </a:bodyPr>
          <a:lstStyle>
            <a:lvl1pPr>
              <a:lnSpc>
                <a:spcPts val="2997"/>
              </a:lnSpc>
              <a:defRPr sz="3000" b="1">
                <a:latin typeface="Arial"/>
                <a:cs typeface="Arial"/>
              </a:defRPr>
            </a:lvl1pPr>
          </a:lstStyle>
          <a:p>
            <a:pPr>
              <a:defRPr/>
            </a:pPr>
            <a:r>
              <a:rPr lang="de-DE" b="0"/>
              <a:t>TASK 1B: </a:t>
            </a:r>
            <a:r>
              <a:rPr lang="de-DE"/>
              <a:t>MATERIALS - </a:t>
            </a:r>
            <a:r>
              <a:rPr lang="de-DE" b="0"/>
              <a:t>Mihai </a:t>
            </a:r>
            <a:r>
              <a:rPr lang="de-DE" sz="3000" b="0" i="0" u="none" strike="noStrike" cap="all" spc="0">
                <a:solidFill>
                  <a:schemeClr val="tx1"/>
                </a:solidFill>
                <a:latin typeface="Arial"/>
                <a:ea typeface="Arial"/>
                <a:cs typeface="Arial"/>
              </a:rPr>
              <a:t>Eminescu Trust</a:t>
            </a:r>
            <a:endParaRPr b="0"/>
          </a:p>
        </p:txBody>
      </p:sp>
      <p:sp>
        <p:nvSpPr>
          <p:cNvPr id="5" name="Textplatzhalter 15"/>
          <p:cNvSpPr>
            <a:spLocks noGrp="1"/>
          </p:cNvSpPr>
          <p:nvPr>
            <p:ph type="body" sz="quarter" idx="11"/>
          </p:nvPr>
        </p:nvSpPr>
        <p:spPr bwMode="auto">
          <a:xfrm>
            <a:off x="569710" y="1513008"/>
            <a:ext cx="10847135" cy="4582991"/>
          </a:xfrm>
        </p:spPr>
        <p:txBody>
          <a:bodyPr vertOverflow="overflow" horzOverflow="clip" vert="horz" wrap="square" lIns="0" tIns="0" rIns="0" bIns="0" numCol="1" spcCol="0" rtlCol="0" fromWordArt="0" anchor="t" anchorCtr="0" forceAA="0" compatLnSpc="0">
            <a:normAutofit fontScale="95000" lnSpcReduction="1000"/>
          </a:bodyPr>
          <a:lstStyle>
            <a:lvl1pPr marL="0" indent="0">
              <a:buNone/>
              <a:defRPr/>
            </a:lvl1pPr>
          </a:lstStyle>
          <a:p>
            <a:pPr>
              <a:defRPr/>
            </a:pPr>
            <a:r>
              <a:rPr sz="2200"/>
              <a:t>Since 1998, the Mihai Eminescu Trust (MET) foundation has been involved in preserving the local heritage and has been actively contributing to  the resettlement of the villages and communes of Transylvania and  Maramureș, two of the most authentic areas in Europe. MET believes that all projects built through the use of heritage must have people living in their immediate vicinity, who benefit from and care for them in the center. To date, MET has succeeded in moving people from local Transylvanian communities through more than 1,500 projects developed in  26 villages and 5 cities. Specifically, MET trains the locals in traditional construction techniques and practices for agrotourism. Organizes English courses, promotes entrepreneurship and involvement  locally. It offers support for the development of small tourism-related  businesses, revitalizing village orchards and planting local varieties in areas where the forest is in full swing.</a:t>
            </a:r>
            <a:endParaRPr/>
          </a:p>
          <a:p>
            <a:pPr>
              <a:defRPr/>
            </a:pPr>
            <a:r>
              <a:rPr sz="1800"/>
              <a:t>(Text from https://en.colinele-transilvaniei.ro/our-partners)</a:t>
            </a:r>
            <a:endParaRPr/>
          </a:p>
          <a:p>
            <a:pPr>
              <a:defRPr/>
            </a:pPr>
            <a:r>
              <a:rPr sz="2200" b="1"/>
              <a:t>Link to old foundation website</a:t>
            </a:r>
            <a:r>
              <a:rPr sz="2200"/>
              <a:t>: </a:t>
            </a:r>
            <a:r>
              <a:rPr sz="2200" u="sng">
                <a:solidFill>
                  <a:schemeClr val="hlink"/>
                </a:solidFill>
                <a:hlinkClick r:id="rId2" tooltip="http://www.mihaieminescutrust.org/about-us"/>
              </a:rPr>
              <a:t>http://www.mihaieminescutrust.org/about-us</a:t>
            </a:r>
            <a:br>
              <a:rPr sz="2200"/>
            </a:br>
            <a:r>
              <a:rPr sz="2200" b="1"/>
              <a:t>Link to new foundation website</a:t>
            </a:r>
            <a:r>
              <a:rPr sz="2200"/>
              <a:t>: </a:t>
            </a:r>
            <a:r>
              <a:rPr sz="2200" u="sng">
                <a:solidFill>
                  <a:schemeClr val="hlink"/>
                </a:solidFill>
                <a:hlinkClick r:id="rId3" tooltip="https://www.mihaieminescutrust.ro/en/"/>
              </a:rPr>
              <a:t>https://www.mihaieminescutrust.ro/en/</a:t>
            </a:r>
            <a:endParaRPr sz="2200"/>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r>
              <a:rPr lang="de-DE" b="1"/>
              <a:t>18</a:t>
            </a:r>
            <a:endParaRPr lang="de-DE" sz="1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1382655" cy="1325560"/>
          </a:xfrm>
        </p:spPr>
        <p:txBody>
          <a:bodyPr lIns="0" tIns="0" rIns="0" bIns="0" anchor="t">
            <a:noAutofit/>
          </a:bodyPr>
          <a:lstStyle>
            <a:lvl1pPr>
              <a:lnSpc>
                <a:spcPts val="2997"/>
              </a:lnSpc>
              <a:defRPr sz="3000" b="1">
                <a:latin typeface="Arial"/>
                <a:cs typeface="Arial"/>
              </a:defRPr>
            </a:lvl1pPr>
          </a:lstStyle>
          <a:p>
            <a:pPr>
              <a:defRPr/>
            </a:pPr>
            <a:r>
              <a:rPr lang="de-DE" b="0"/>
              <a:t>TASK 1B</a:t>
            </a:r>
            <a:r>
              <a:rPr lang="de-DE"/>
              <a:t>: MATERIALS - </a:t>
            </a:r>
            <a:r>
              <a:rPr lang="de-DE" b="0"/>
              <a:t>Fundatia </a:t>
            </a:r>
            <a:r>
              <a:rPr lang="de-DE" sz="3000" b="0" i="0" u="none" strike="noStrike" cap="all" spc="0">
                <a:solidFill>
                  <a:schemeClr val="tx1"/>
                </a:solidFill>
                <a:latin typeface="Arial"/>
                <a:ea typeface="Arial"/>
                <a:cs typeface="Arial"/>
              </a:rPr>
              <a:t>ADEPT</a:t>
            </a:r>
            <a:endParaRPr b="0"/>
          </a:p>
        </p:txBody>
      </p:sp>
      <p:sp>
        <p:nvSpPr>
          <p:cNvPr id="5" name="Textplatzhalter 15"/>
          <p:cNvSpPr>
            <a:spLocks noGrp="1"/>
          </p:cNvSpPr>
          <p:nvPr>
            <p:ph type="body" sz="quarter" idx="11"/>
          </p:nvPr>
        </p:nvSpPr>
        <p:spPr bwMode="auto">
          <a:xfrm>
            <a:off x="569710" y="1659547"/>
            <a:ext cx="10972066" cy="4689229"/>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defRPr/>
            </a:pPr>
            <a:r>
              <a:rPr sz="2200"/>
              <a:t>The ADEPT Transilvania Foundation is dedicated to the conservation of biodiversity and rural development, since 2004 giving priority to the protection of High Natural Value agricultural landscapes in Transylvania. It supports communities of small farmers, who have modeled over the centuries and preserve these landscapes. It works with farmers, local communities, universities, NGOs and with the Ministries of the Government of Romania to find solutions to the problems that threaten the survival of remarkable landscapes and local communities of farmers. ADEPT carries out programs that combine economic and social benefits with biodiversity conservation and increasing local capacity for good management in the future.</a:t>
            </a:r>
            <a:endParaRPr/>
          </a:p>
          <a:p>
            <a:pPr>
              <a:defRPr/>
            </a:pPr>
            <a:r>
              <a:rPr sz="1800"/>
              <a:t>(Text adapted from https://en.colinele-transilvaniei.ro/our-partners)</a:t>
            </a:r>
            <a:endParaRPr/>
          </a:p>
          <a:p>
            <a:pPr>
              <a:defRPr/>
            </a:pPr>
            <a:r>
              <a:rPr sz="2200" b="1"/>
              <a:t>Link to Foundation Website</a:t>
            </a:r>
            <a:r>
              <a:rPr sz="2200"/>
              <a:t>: </a:t>
            </a:r>
            <a:r>
              <a:rPr sz="2200" u="sng">
                <a:solidFill>
                  <a:schemeClr val="hlink"/>
                </a:solidFill>
                <a:hlinkClick r:id="rId2" tooltip="https://fundatia-adept.org/"/>
              </a:rPr>
              <a:t>https://fundatia-adept.org/</a:t>
            </a:r>
            <a:endParaRPr sz="2200"/>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r>
              <a:rPr lang="de-DE" b="1"/>
              <a:t>19</a:t>
            </a:r>
            <a:endParaRPr lang="de-DE" sz="1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9" y="638188"/>
            <a:ext cx="10921999" cy="1325562"/>
          </a:xfrm>
        </p:spPr>
        <p:txBody>
          <a:bodyPr lIns="0" tIns="0" rIns="0" bIns="0" anchor="t">
            <a:noAutofit/>
          </a:bodyPr>
          <a:lstStyle>
            <a:lvl1pPr>
              <a:lnSpc>
                <a:spcPts val="2999"/>
              </a:lnSpc>
              <a:defRPr sz="3000" b="1">
                <a:latin typeface="Arial"/>
                <a:cs typeface="Arial"/>
              </a:defRPr>
            </a:lvl1pPr>
          </a:lstStyle>
          <a:p>
            <a:pPr>
              <a:defRPr/>
            </a:pPr>
            <a:r>
              <a:t>CONTENT</a:t>
            </a:r>
          </a:p>
        </p:txBody>
      </p:sp>
      <p:sp>
        <p:nvSpPr>
          <p:cNvPr id="5" name="Textplatzhalter 15"/>
          <p:cNvSpPr>
            <a:spLocks noGrp="1"/>
          </p:cNvSpPr>
          <p:nvPr>
            <p:ph type="body" sz="quarter" idx="11"/>
          </p:nvPr>
        </p:nvSpPr>
        <p:spPr bwMode="auto">
          <a:xfrm>
            <a:off x="943040" y="1624617"/>
            <a:ext cx="11026594" cy="4532586"/>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0" indent="0">
              <a:lnSpc>
                <a:spcPct val="114999"/>
              </a:lnSpc>
              <a:buFont typeface="Arial"/>
              <a:buNone/>
              <a:defRPr/>
            </a:pPr>
            <a:r>
              <a:rPr lang="de-DE" sz="2400" b="0" i="0" u="none" strike="noStrike" cap="none" spc="0">
                <a:solidFill>
                  <a:schemeClr val="tx1"/>
                </a:solidFill>
                <a:latin typeface="Arial Narrow"/>
                <a:ea typeface="+mn-ea"/>
                <a:cs typeface="+mn-cs"/>
              </a:rPr>
              <a:t>1. Learning objectives of the transdisciplinary case study</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2. The region of Southern Transylvania </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3. Case Study structure and agenda</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4. Task 0 - Group organization</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	4.1 Materials</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5. Task 1 - Development of the TD Project</a:t>
            </a:r>
            <a:endParaRPr sz="2400"/>
          </a:p>
          <a:p>
            <a:pPr marL="0" indent="0">
              <a:lnSpc>
                <a:spcPct val="114999"/>
              </a:lnSpc>
              <a:buFont typeface="Arial"/>
              <a:buNone/>
              <a:defRPr/>
            </a:pPr>
            <a:r>
              <a:rPr lang="de-DE" sz="2400" b="0" i="0" u="none" strike="noStrike" cap="none" spc="0">
                <a:solidFill>
                  <a:schemeClr val="tx1"/>
                </a:solidFill>
                <a:latin typeface="Arial Narrow"/>
                <a:ea typeface="+mn-ea"/>
                <a:cs typeface="+mn-cs"/>
              </a:rPr>
              <a:t>	5.1 Materials </a:t>
            </a:r>
            <a:endParaRPr sz="2400"/>
          </a:p>
          <a:p>
            <a:pPr>
              <a:lnSpc>
                <a:spcPct val="114999"/>
              </a:lnSpc>
              <a:defRPr/>
            </a:pPr>
            <a:r>
              <a:rPr lang="de-DE" sz="2400" b="0" i="0" u="none" strike="noStrike" cap="none" spc="0">
                <a:solidFill>
                  <a:schemeClr val="tx1"/>
                </a:solidFill>
                <a:latin typeface="Arial Narrow"/>
                <a:ea typeface="+mn-ea"/>
                <a:cs typeface="+mn-cs"/>
              </a:rPr>
              <a:t>6. Task 2 - Preparation of presentations</a:t>
            </a:r>
            <a:endParaRPr sz="2400"/>
          </a:p>
        </p:txBody>
      </p:sp>
      <p:sp>
        <p:nvSpPr>
          <p:cNvPr id="6" name="Fußzeilenplatzhalter 4"/>
          <p:cNvSpPr>
            <a:spLocks noGrp="1"/>
          </p:cNvSpPr>
          <p:nvPr>
            <p:ph type="ftr" sz="quarter" idx="3"/>
          </p:nvPr>
        </p:nvSpPr>
        <p:spPr bwMode="auto">
          <a:xfrm>
            <a:off x="943042" y="6247863"/>
            <a:ext cx="8821845" cy="365123"/>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b="0"/>
              <a:t>TRANSDISCIPLINARY CASE STUDY TRANSYLVANIA |</a:t>
            </a:r>
            <a:r>
              <a:rPr lang="de-DE"/>
              <a:t> CONTENT</a:t>
            </a:r>
            <a:endParaRPr/>
          </a:p>
        </p:txBody>
      </p:sp>
      <p:sp>
        <p:nvSpPr>
          <p:cNvPr id="7" name="Rechteck 12"/>
          <p:cNvSpPr/>
          <p:nvPr/>
        </p:nvSpPr>
        <p:spPr bwMode="auto">
          <a:xfrm>
            <a:off x="-11981" y="1150188"/>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1382655" cy="1325560"/>
          </a:xfrm>
        </p:spPr>
        <p:txBody>
          <a:bodyPr lIns="0" tIns="0" rIns="0" bIns="0" anchor="t">
            <a:noAutofit/>
          </a:bodyPr>
          <a:lstStyle>
            <a:lvl1pPr>
              <a:lnSpc>
                <a:spcPts val="2998"/>
              </a:lnSpc>
              <a:defRPr sz="3000" b="1">
                <a:latin typeface="Arial"/>
                <a:cs typeface="Arial"/>
              </a:defRPr>
            </a:lvl1pPr>
          </a:lstStyle>
          <a:p>
            <a:pPr>
              <a:defRPr/>
            </a:pPr>
            <a:r>
              <a:rPr lang="de-DE" b="0"/>
              <a:t>TASK 1B</a:t>
            </a:r>
            <a:r>
              <a:rPr lang="de-DE"/>
              <a:t>: MATERIALS - </a:t>
            </a:r>
            <a:r>
              <a:rPr lang="de-DE" sz="3000" b="0" i="0" u="none" strike="noStrike" cap="all" spc="0">
                <a:solidFill>
                  <a:schemeClr val="tx1"/>
                </a:solidFill>
                <a:latin typeface="Arial"/>
                <a:ea typeface="Arial"/>
                <a:cs typeface="Arial"/>
              </a:rPr>
              <a:t>SCHUBZ România</a:t>
            </a:r>
            <a:endParaRPr b="0"/>
          </a:p>
        </p:txBody>
      </p:sp>
      <p:sp>
        <p:nvSpPr>
          <p:cNvPr id="5" name="Textplatzhalter 15"/>
          <p:cNvSpPr>
            <a:spLocks noGrp="1"/>
          </p:cNvSpPr>
          <p:nvPr>
            <p:ph type="body" sz="quarter" idx="11"/>
          </p:nvPr>
        </p:nvSpPr>
        <p:spPr bwMode="auto">
          <a:xfrm>
            <a:off x="569710" y="1558632"/>
            <a:ext cx="10972067" cy="4689230"/>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defRPr/>
            </a:pPr>
            <a:r>
              <a:rPr sz="2200"/>
              <a:t>SCHUBZ  is a center of education for sustainable development in Râşnov, Romania. It works in a multinational network of experts and partners - SCHUBZ  brings to Romania interactive, experiential training and methods in the field of Education for Sustainable Development. SCHUBZ aims to lead children and teenagers in developing a new attitude and way of living, bringing sustainability to their life by creating experiences, which connect children to nature and its importance for their life. At the same time, the center values local heritage and traditions, connecting local communities to nature and its resources.</a:t>
            </a:r>
            <a:endParaRPr/>
          </a:p>
          <a:p>
            <a:pPr>
              <a:defRPr/>
            </a:pPr>
            <a:r>
              <a:rPr sz="2200"/>
              <a:t>The center works with schools, families, universities and non-governmental organizations to share knowledge and experience about education for sustainable development in Romania and abroad.</a:t>
            </a:r>
            <a:endParaRPr/>
          </a:p>
          <a:p>
            <a:pPr>
              <a:defRPr/>
            </a:pPr>
            <a:r>
              <a:rPr sz="1800"/>
              <a:t>(Text adapted from center’s website).</a:t>
            </a:r>
            <a:endParaRPr/>
          </a:p>
          <a:p>
            <a:pPr>
              <a:defRPr/>
            </a:pPr>
            <a:r>
              <a:rPr sz="2200" b="1"/>
              <a:t>Link to website</a:t>
            </a:r>
            <a:r>
              <a:rPr sz="2200"/>
              <a:t>: </a:t>
            </a:r>
            <a:r>
              <a:rPr sz="2200" u="sng">
                <a:solidFill>
                  <a:schemeClr val="hlink"/>
                </a:solidFill>
                <a:hlinkClick r:id="rId2" tooltip="https://schubz.ro/en/"/>
              </a:rPr>
              <a:t>https://schubz.ro/en/</a:t>
            </a:r>
            <a:endParaRPr sz="220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r>
              <a:rPr lang="de-DE" b="1"/>
              <a:t>20</a:t>
            </a:r>
            <a:endParaRPr sz="1600" b="1">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40613" cy="1325561"/>
          </a:xfrm>
        </p:spPr>
        <p:txBody>
          <a:bodyPr lIns="0" tIns="0" rIns="0" bIns="0" anchor="t">
            <a:noAutofit/>
          </a:bodyPr>
          <a:lstStyle>
            <a:lvl1pPr>
              <a:lnSpc>
                <a:spcPts val="2998"/>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4998" y="1609488"/>
            <a:ext cx="11027715" cy="4570338"/>
          </a:xfrm>
        </p:spPr>
        <p:txBody>
          <a:bodyPr vertOverflow="overflow" horzOverflow="clip" vert="horz" wrap="square" lIns="0" tIns="0" rIns="0" bIns="0" numCol="1" spcCol="0" rtlCol="0" fromWordArt="0" anchor="t" anchorCtr="0" forceAA="0" compatLnSpc="0">
            <a:normAutofit fontScale="90000" lnSpcReduction="2000"/>
          </a:bodyPr>
          <a:lstStyle>
            <a:lvl1pPr marL="0" indent="0">
              <a:buNone/>
              <a:defRPr/>
            </a:lvl1pPr>
          </a:lstStyle>
          <a:p>
            <a:pPr>
              <a:lnSpc>
                <a:spcPct val="114999"/>
              </a:lnSpc>
              <a:defRPr/>
            </a:pPr>
            <a:r>
              <a:rPr lang="de-DE" sz="2400" b="0" i="0" u="none" strike="noStrike" cap="none" spc="0" dirty="0">
                <a:solidFill>
                  <a:schemeClr val="tx1"/>
                </a:solidFill>
                <a:latin typeface="Arial Narrow"/>
                <a:ea typeface="Arial Narrow"/>
                <a:cs typeface="Arial Narrow"/>
              </a:rPr>
              <a:t>TASK 1C - </a:t>
            </a:r>
            <a:r>
              <a:rPr lang="de-DE" sz="2400" b="1" i="1" u="none" strike="noStrike" cap="none" spc="0" dirty="0">
                <a:solidFill>
                  <a:schemeClr val="tx1"/>
                </a:solidFill>
                <a:latin typeface="Arial Narrow"/>
                <a:ea typeface="Arial Narrow"/>
                <a:cs typeface="Arial Narrow"/>
              </a:rPr>
              <a:t>DEVELOP A PROJECT PROPOSAL</a:t>
            </a:r>
            <a:endParaRPr sz="2400" b="0" i="1" u="none" strike="noStrike" cap="none" spc="0" dirty="0">
              <a:solidFill>
                <a:schemeClr val="tx1"/>
              </a:solidFill>
              <a:latin typeface="Arial Narrow"/>
              <a:ea typeface="Arial Narrow"/>
              <a:cs typeface="Arial Narrow"/>
            </a:endParaRPr>
          </a:p>
          <a:p>
            <a:pPr>
              <a:lnSpc>
                <a:spcPct val="114999"/>
              </a:lnSpc>
              <a:defRPr/>
            </a:pPr>
            <a:endParaRPr sz="800" b="0" i="0" u="none" strike="noStrike" cap="none" spc="0" dirty="0">
              <a:solidFill>
                <a:schemeClr val="tx1"/>
              </a:solidFill>
              <a:latin typeface="Arial Narrow"/>
              <a:ea typeface="Arial Narrow"/>
              <a:cs typeface="Arial Narrow"/>
            </a:endParaRPr>
          </a:p>
          <a:p>
            <a:pPr>
              <a:lnSpc>
                <a:spcPct val="114999"/>
              </a:lnSpc>
              <a:defRPr/>
            </a:pP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free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create</a:t>
            </a:r>
            <a:r>
              <a:rPr lang="de-DE" sz="2400" b="0" i="0" u="none" strike="noStrike" cap="none" spc="0" dirty="0">
                <a:solidFill>
                  <a:schemeClr val="tx1"/>
                </a:solidFill>
                <a:latin typeface="Arial Narrow"/>
                <a:ea typeface="Arial Narrow"/>
                <a:cs typeface="Arial Narrow"/>
              </a:rPr>
              <a:t> a </a:t>
            </a:r>
            <a:r>
              <a:rPr lang="de-DE" sz="2400" b="1" i="0" u="none" strike="noStrike" cap="none" spc="0" dirty="0" err="1">
                <a:solidFill>
                  <a:schemeClr val="tx1"/>
                </a:solidFill>
                <a:latin typeface="Arial Narrow"/>
                <a:ea typeface="Arial Narrow"/>
                <a:cs typeface="Arial Narrow"/>
              </a:rPr>
              <a:t>project</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proposal</a:t>
            </a:r>
            <a:r>
              <a:rPr lang="de-DE" sz="2400" b="1" i="0" u="none" strike="noStrike" cap="none" spc="0" dirty="0">
                <a:solidFill>
                  <a:schemeClr val="tx1"/>
                </a:solidFill>
                <a:latin typeface="Arial Narrow"/>
                <a:ea typeface="Arial Narrow"/>
                <a:cs typeface="Arial Narrow"/>
              </a:rPr>
              <a:t> in </a:t>
            </a:r>
            <a:r>
              <a:rPr lang="de-DE" sz="2400" b="1" i="0" u="none" strike="noStrike" cap="none" spc="0" dirty="0" err="1">
                <a:solidFill>
                  <a:schemeClr val="tx1"/>
                </a:solidFill>
                <a:latin typeface="Arial Narrow"/>
                <a:ea typeface="Arial Narrow"/>
                <a:cs typeface="Arial Narrow"/>
              </a:rPr>
              <a:t>any</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structure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or</a:t>
            </a:r>
            <a:r>
              <a:rPr lang="de-DE" sz="2400" b="0" i="0" u="none" strike="noStrike" cap="none" spc="0" dirty="0">
                <a:solidFill>
                  <a:schemeClr val="tx1"/>
                </a:solidFill>
                <a:latin typeface="Arial Narrow"/>
                <a:ea typeface="Arial Narrow"/>
                <a:cs typeface="Arial Narrow"/>
              </a:rPr>
              <a:t> form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would</a:t>
            </a:r>
            <a:r>
              <a:rPr lang="de-DE" sz="2400" b="0" i="0" u="none" strike="noStrike" cap="none" spc="0" dirty="0">
                <a:solidFill>
                  <a:schemeClr val="tx1"/>
                </a:solidFill>
                <a:latin typeface="Arial Narrow"/>
                <a:ea typeface="Arial Narrow"/>
                <a:cs typeface="Arial Narrow"/>
              </a:rPr>
              <a:t> like </a:t>
            </a:r>
            <a:r>
              <a:rPr lang="de-DE" sz="2400" b="0" i="0" u="none" strike="noStrike" cap="none" spc="0" dirty="0" err="1">
                <a:solidFill>
                  <a:schemeClr val="tx1"/>
                </a:solidFill>
                <a:latin typeface="Arial Narrow"/>
                <a:ea typeface="Arial Narrow"/>
                <a:cs typeface="Arial Narrow"/>
              </a:rPr>
              <a:t>and</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include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any</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content</a:t>
            </a:r>
            <a:r>
              <a:rPr lang="de-DE" sz="2400" b="0" i="0" u="none" strike="noStrike" cap="none" spc="0" dirty="0">
                <a:solidFill>
                  <a:schemeClr val="tx1"/>
                </a:solidFill>
                <a:latin typeface="Arial Narrow"/>
                <a:ea typeface="Arial Narrow"/>
                <a:cs typeface="Arial Narrow"/>
              </a:rPr>
              <a:t> in </a:t>
            </a:r>
            <a:r>
              <a:rPr lang="de-DE" sz="2400" b="0" i="0" u="none" strike="noStrike" cap="none" spc="0" dirty="0" err="1">
                <a:solidFill>
                  <a:schemeClr val="tx1"/>
                </a:solidFill>
                <a:latin typeface="Arial Narrow"/>
                <a:ea typeface="Arial Narrow"/>
                <a:cs typeface="Arial Narrow"/>
              </a:rPr>
              <a:t>it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deem</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important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Please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think</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about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questions</a:t>
            </a:r>
            <a:r>
              <a:rPr lang="de-DE" sz="2400" b="0" i="0" u="none" strike="noStrike" cap="none" spc="0" dirty="0">
                <a:solidFill>
                  <a:schemeClr val="tx1"/>
                </a:solidFill>
                <a:latin typeface="Arial Narrow"/>
                <a:ea typeface="Arial Narrow"/>
                <a:cs typeface="Arial Narrow"/>
              </a:rPr>
              <a:t>: </a:t>
            </a:r>
            <a:endParaRPr dirty="0"/>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What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your</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schedule</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Which</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methods</a:t>
            </a:r>
            <a:r>
              <a:rPr lang="de-DE" sz="2400" b="0" i="0" u="none" strike="noStrike" cap="none" spc="0" dirty="0">
                <a:solidFill>
                  <a:schemeClr val="tx1"/>
                </a:solidFill>
                <a:latin typeface="Arial Narrow"/>
                <a:ea typeface="Arial Narrow"/>
                <a:cs typeface="Arial Narrow"/>
              </a:rPr>
              <a:t> will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use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when</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and</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why</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use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them</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plan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integrate</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your</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focus</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topics</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integrate</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your</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primary</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contact</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stakeholder</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ensure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project</a:t>
            </a:r>
            <a:r>
              <a:rPr lang="de-DE" sz="2400" b="0" i="0" u="none" strike="noStrike" cap="none" spc="0" dirty="0">
                <a:solidFill>
                  <a:schemeClr val="tx1"/>
                </a:solidFill>
                <a:latin typeface="Arial Narrow"/>
                <a:ea typeface="Arial Narrow"/>
                <a:cs typeface="Arial Narrow"/>
              </a:rPr>
              <a:t> will </a:t>
            </a:r>
            <a:r>
              <a:rPr lang="de-DE" sz="2400" b="0" i="0" u="none" strike="noStrike" cap="none" spc="0" dirty="0" err="1">
                <a:solidFill>
                  <a:schemeClr val="tx1"/>
                </a:solidFill>
                <a:latin typeface="Arial Narrow"/>
                <a:ea typeface="Arial Narrow"/>
                <a:cs typeface="Arial Narrow"/>
              </a:rPr>
              <a:t>result</a:t>
            </a:r>
            <a:r>
              <a:rPr lang="de-DE" sz="2400" b="0" i="0" u="none" strike="noStrike" cap="none" spc="0" dirty="0">
                <a:solidFill>
                  <a:schemeClr val="tx1"/>
                </a:solidFill>
                <a:latin typeface="Arial Narrow"/>
                <a:ea typeface="Arial Narrow"/>
                <a:cs typeface="Arial Narrow"/>
              </a:rPr>
              <a:t> in </a:t>
            </a:r>
            <a:r>
              <a:rPr lang="de-DE" sz="2400" b="1" i="0" u="none" strike="noStrike" cap="none" spc="0" dirty="0" err="1">
                <a:solidFill>
                  <a:schemeClr val="tx1"/>
                </a:solidFill>
                <a:latin typeface="Arial Narrow"/>
                <a:ea typeface="Arial Narrow"/>
                <a:cs typeface="Arial Narrow"/>
              </a:rPr>
              <a:t>societal</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and</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scientific</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impacts</a:t>
            </a:r>
            <a:r>
              <a:rPr lang="de-DE" sz="24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AC7770E-7225-85A1-B05D-09DDFF580AE0}" type="slidenum">
              <a:rPr lang="de-DE" sz="1600" b="1">
                <a:latin typeface="Arial"/>
                <a:cs typeface="Arial"/>
              </a:rPr>
              <a:t>21</a:t>
            </a:fld>
            <a:endParaRPr lang="de-DE" sz="1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99392"/>
            <a:ext cx="12314087" cy="6963371"/>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lgn="l">
              <a:defRPr/>
            </a:pPr>
            <a:r>
              <a:rPr sz="3600">
                <a:solidFill>
                  <a:schemeClr val="bg1"/>
                </a:solidFill>
                <a:latin typeface="Arial"/>
                <a:ea typeface="Arial"/>
                <a:cs typeface="Arial"/>
              </a:rPr>
              <a:t>TASK 1</a:t>
            </a:r>
            <a:r>
              <a:rPr lang="de-DE" sz="3600">
                <a:solidFill>
                  <a:schemeClr val="bg1"/>
                </a:solidFill>
                <a:latin typeface="Arial"/>
                <a:ea typeface="Arial"/>
                <a:cs typeface="Arial"/>
              </a:rPr>
              <a:t>C: </a:t>
            </a:r>
            <a:r>
              <a:rPr lang="de-DE" sz="3600" b="1">
                <a:solidFill>
                  <a:schemeClr val="bg1"/>
                </a:solidFill>
                <a:latin typeface="Arial"/>
                <a:ea typeface="Arial"/>
                <a:cs typeface="Arial"/>
              </a:rPr>
              <a:t>MATERIALS</a:t>
            </a:r>
            <a:endParaRPr/>
          </a:p>
          <a:p>
            <a:pPr>
              <a:defRPr/>
            </a:pPr>
            <a:r>
              <a:rPr lang="de-DE" sz="3600">
                <a:solidFill>
                  <a:schemeClr val="bg1"/>
                </a:solidFill>
                <a:latin typeface="Arial"/>
                <a:cs typeface="Arial"/>
              </a:rPr>
              <a:t>- </a:t>
            </a:r>
            <a:r>
              <a:rPr lang="de-DE" sz="3600">
                <a:solidFill>
                  <a:schemeClr val="bg1"/>
                </a:solidFill>
                <a:latin typeface="Arial"/>
              </a:rPr>
              <a:t>DEVELOPING A PROJECT PROPOSAL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709854"/>
            <a:ext cx="10921998" cy="1325561"/>
          </a:xfrm>
        </p:spPr>
        <p:txBody>
          <a:bodyPr lIns="0" tIns="0" rIns="0" bIns="0" anchor="t">
            <a:noAutofit/>
          </a:bodyPr>
          <a:lstStyle>
            <a:lvl1pPr>
              <a:lnSpc>
                <a:spcPts val="2998"/>
              </a:lnSpc>
              <a:defRPr sz="3000" b="1">
                <a:latin typeface="Arial"/>
                <a:cs typeface="Arial"/>
              </a:defRPr>
            </a:lvl1pPr>
          </a:lstStyle>
          <a:p>
            <a:pPr>
              <a:defRPr/>
            </a:pPr>
            <a:r>
              <a:rPr lang="de-DE" sz="3000" b="0" i="0" u="none" strike="noStrike" cap="all" spc="0">
                <a:solidFill>
                  <a:srgbClr val="1A1A1A"/>
                </a:solidFill>
                <a:latin typeface="Arial"/>
                <a:ea typeface="Arial"/>
                <a:cs typeface="Arial"/>
              </a:rPr>
              <a:t>TASK 1C:</a:t>
            </a:r>
            <a:r>
              <a:rPr lang="de-DE" sz="3000" b="1" i="0" u="none" strike="noStrike" cap="all" spc="0">
                <a:solidFill>
                  <a:srgbClr val="1A1A1A"/>
                </a:solidFill>
                <a:latin typeface="Arial"/>
                <a:ea typeface="Arial"/>
                <a:cs typeface="Arial"/>
              </a:rPr>
              <a:t> MATERIALS</a:t>
            </a:r>
            <a:br>
              <a:rPr lang="de-DE" sz="3000" b="1" i="0" u="none" strike="noStrike" cap="all" spc="0">
                <a:solidFill>
                  <a:srgbClr val="1A1A1A"/>
                </a:solidFill>
                <a:latin typeface="Arial"/>
                <a:ea typeface="Arial"/>
                <a:cs typeface="Arial"/>
              </a:rPr>
            </a:br>
            <a:r>
              <a:rPr lang="de-DE" sz="3000" b="0" i="0" u="none" strike="noStrike" cap="all" spc="0">
                <a:solidFill>
                  <a:srgbClr val="1A1A1A"/>
                </a:solidFill>
                <a:latin typeface="Arial"/>
                <a:ea typeface="Arial"/>
                <a:cs typeface="Arial"/>
              </a:rPr>
              <a:t>- TRANSDISCIPLINARY RESEARCH AND METHODOLOGIES</a:t>
            </a:r>
            <a:endParaRPr/>
          </a:p>
        </p:txBody>
      </p:sp>
      <p:sp>
        <p:nvSpPr>
          <p:cNvPr id="5" name="Textplatzhalter 15"/>
          <p:cNvSpPr>
            <a:spLocks noGrp="1"/>
          </p:cNvSpPr>
          <p:nvPr>
            <p:ph type="body" sz="quarter" idx="11"/>
          </p:nvPr>
        </p:nvSpPr>
        <p:spPr bwMode="auto">
          <a:xfrm>
            <a:off x="634996" y="2035414"/>
            <a:ext cx="10906779" cy="4060583"/>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defRPr/>
            </a:pPr>
            <a:r>
              <a:rPr sz="1900" b="1" i="0" dirty="0">
                <a:latin typeface="Arial"/>
                <a:ea typeface="Arial"/>
                <a:cs typeface="Arial"/>
              </a:rPr>
              <a:t>RECOMMENDED INFORMATION</a:t>
            </a:r>
            <a:endParaRPr sz="1900" dirty="0"/>
          </a:p>
          <a:p>
            <a:pPr>
              <a:defRPr/>
            </a:pPr>
            <a:r>
              <a:rPr sz="1900" i="0" dirty="0">
                <a:latin typeface="Arial"/>
                <a:ea typeface="Arial"/>
                <a:cs typeface="Arial"/>
              </a:rPr>
              <a:t>td</a:t>
            </a:r>
            <a:r>
              <a:rPr sz="1900" b="0" i="0" dirty="0">
                <a:latin typeface="Arial"/>
                <a:ea typeface="Arial"/>
                <a:cs typeface="Arial"/>
              </a:rPr>
              <a:t>-net (2021):</a:t>
            </a:r>
            <a:r>
              <a:rPr sz="1900" b="1" i="0" dirty="0">
                <a:latin typeface="Arial"/>
                <a:ea typeface="Arial"/>
                <a:cs typeface="Arial"/>
              </a:rPr>
              <a:t> </a:t>
            </a:r>
            <a:r>
              <a:rPr sz="1900" i="0" u="sng" dirty="0">
                <a:latin typeface="Arial"/>
                <a:ea typeface="Arial"/>
                <a:cs typeface="Arial"/>
                <a:hlinkClick r:id="rId2" tooltip="https://naturwissenschaften.ch/co-producing-knowledge-explained/methods/td-net_toolbox"/>
              </a:rPr>
              <a:t>Tool-Box TD-net</a:t>
            </a:r>
            <a:endParaRPr sz="1900" i="0" u="none" dirty="0">
              <a:solidFill>
                <a:srgbClr val="1A1A1A"/>
              </a:solidFill>
              <a:latin typeface="Arial"/>
              <a:ea typeface="Arial"/>
              <a:cs typeface="Arial"/>
            </a:endParaRPr>
          </a:p>
          <a:p>
            <a:pPr>
              <a:defRPr/>
            </a:pPr>
            <a:r>
              <a:rPr sz="1900" b="0" i="0" u="none" dirty="0" err="1">
                <a:solidFill>
                  <a:srgbClr val="1A1A1A"/>
                </a:solidFill>
                <a:latin typeface="Arial"/>
                <a:ea typeface="Arial"/>
                <a:cs typeface="Arial"/>
              </a:rPr>
              <a:t>Bammer</a:t>
            </a:r>
            <a:r>
              <a:rPr sz="1900" b="0" i="0" u="none" dirty="0">
                <a:solidFill>
                  <a:srgbClr val="1A1A1A"/>
                </a:solidFill>
                <a:latin typeface="Arial"/>
                <a:ea typeface="Arial"/>
                <a:cs typeface="Arial"/>
              </a:rPr>
              <a:t>, G. (2015): </a:t>
            </a:r>
            <a:r>
              <a:rPr sz="1900" i="0" u="sng" dirty="0">
                <a:latin typeface="Arial"/>
                <a:ea typeface="Arial"/>
                <a:cs typeface="Arial"/>
                <a:hlinkClick r:id="rId3" tooltip="https://www.ingentaconnect.com/content/oekom/gaia/2015/00000024/00000003/art00003"/>
              </a:rPr>
              <a:t>Eight Tool-Kits for transdisciplinarity</a:t>
            </a:r>
            <a:r>
              <a:rPr sz="1900" i="0" u="none" dirty="0">
                <a:solidFill>
                  <a:srgbClr val="1A1A1A"/>
                </a:solidFill>
                <a:latin typeface="Arial"/>
                <a:ea typeface="Arial"/>
                <a:cs typeface="Arial"/>
              </a:rPr>
              <a:t> </a:t>
            </a:r>
            <a:endParaRPr sz="1900" dirty="0"/>
          </a:p>
          <a:p>
            <a:pPr>
              <a:defRPr/>
            </a:pPr>
            <a:r>
              <a:rPr sz="1900" i="0" u="none" dirty="0">
                <a:solidFill>
                  <a:srgbClr val="1A1A1A"/>
                </a:solidFill>
                <a:latin typeface="Arial"/>
                <a:ea typeface="Arial"/>
                <a:cs typeface="Arial"/>
              </a:rPr>
              <a:t>Bergmann, M. et al. (2012): </a:t>
            </a:r>
            <a:r>
              <a:rPr sz="1900" i="0" u="sng" dirty="0">
                <a:latin typeface="Arial"/>
                <a:ea typeface="Arial"/>
                <a:cs typeface="Arial"/>
                <a:hlinkClick r:id="rId4" tooltip="https://www.campus.de/buecher-campus-verlag/wissenschaft/soziologie/methods_for_transdisciplinary_research-4175.html"/>
              </a:rPr>
              <a:t>Methods for Transdisciplinary Research</a:t>
            </a:r>
            <a:r>
              <a:rPr sz="1900" i="0" u="none" dirty="0">
                <a:solidFill>
                  <a:srgbClr val="1A1A1A"/>
                </a:solidFill>
                <a:latin typeface="Arial"/>
                <a:ea typeface="Arial"/>
                <a:cs typeface="Arial"/>
              </a:rPr>
              <a:t> </a:t>
            </a:r>
            <a:endParaRPr sz="1900" dirty="0"/>
          </a:p>
          <a:p>
            <a:pPr>
              <a:defRPr/>
            </a:pPr>
            <a:endParaRPr sz="1900" b="1" i="0" u="none" strike="noStrike" cap="none" spc="0" dirty="0">
              <a:solidFill>
                <a:srgbClr val="1A1A1A"/>
              </a:solidFill>
              <a:latin typeface="Arial"/>
              <a:ea typeface="Arial"/>
              <a:cs typeface="Arial"/>
            </a:endParaRPr>
          </a:p>
          <a:p>
            <a:pPr>
              <a:defRPr/>
            </a:pPr>
            <a:r>
              <a:rPr lang="de-DE" sz="1900" b="1" i="0" u="none" strike="noStrike" cap="none" spc="0" dirty="0">
                <a:solidFill>
                  <a:srgbClr val="1A1A1A"/>
                </a:solidFill>
                <a:latin typeface="Arial"/>
                <a:ea typeface="Arial"/>
                <a:cs typeface="Arial"/>
              </a:rPr>
              <a:t>MORE I</a:t>
            </a:r>
            <a:r>
              <a:rPr lang="de-DE" sz="1900" b="1" i="0" u="none" strike="noStrike" cap="none" spc="0" dirty="0">
                <a:solidFill>
                  <a:schemeClr val="tx1"/>
                </a:solidFill>
                <a:latin typeface="Arial Narrow"/>
                <a:ea typeface="Arial Narrow"/>
                <a:cs typeface="Arial Narrow"/>
              </a:rPr>
              <a:t>N DEPTH</a:t>
            </a:r>
            <a:endParaRPr sz="1900" b="1" i="0" u="none" strike="noStrike" cap="none" spc="0" dirty="0">
              <a:solidFill>
                <a:schemeClr val="tx1"/>
              </a:solidFill>
              <a:latin typeface="Arial Narrow"/>
              <a:ea typeface="Arial Narrow"/>
              <a:cs typeface="Arial Narrow"/>
            </a:endParaRPr>
          </a:p>
          <a:p>
            <a:pPr>
              <a:defRPr/>
            </a:pPr>
            <a:r>
              <a:rPr lang="de-DE" sz="1900" b="0" i="0" u="none" strike="noStrike" cap="none" spc="0" dirty="0" err="1">
                <a:solidFill>
                  <a:schemeClr val="tx1"/>
                </a:solidFill>
                <a:latin typeface="Arial Narrow"/>
                <a:ea typeface="Arial Narrow"/>
                <a:cs typeface="Arial Narrow"/>
              </a:rPr>
              <a:t>Wiek</a:t>
            </a:r>
            <a:r>
              <a:rPr lang="de-DE" sz="1900" b="0" i="0" u="none" strike="noStrike" cap="none" spc="0" dirty="0">
                <a:solidFill>
                  <a:schemeClr val="tx1"/>
                </a:solidFill>
                <a:latin typeface="Arial Narrow"/>
                <a:ea typeface="Arial Narrow"/>
                <a:cs typeface="Arial Narrow"/>
              </a:rPr>
              <a:t> &amp; Lang (2016): </a:t>
            </a:r>
            <a:r>
              <a:rPr lang="de-DE" sz="1900" b="0" i="0" u="sng" strike="noStrike" cap="none" spc="0" dirty="0">
                <a:solidFill>
                  <a:schemeClr val="tx1"/>
                </a:solidFill>
                <a:latin typeface="Arial Narrow"/>
                <a:ea typeface="Arial Narrow"/>
                <a:cs typeface="Arial Narrow"/>
                <a:hlinkClick r:id="rId5" tooltip="https://link.springer.com/chapter/10.1007/978-94-017-7242-6_3"/>
              </a:rPr>
              <a:t>Transformational Research</a:t>
            </a:r>
            <a:r>
              <a:rPr lang="de-DE" sz="1900" b="0" i="0" u="none" strike="noStrike" cap="none" spc="0" dirty="0">
                <a:solidFill>
                  <a:schemeClr val="tx1"/>
                </a:solidFill>
                <a:latin typeface="Arial Narrow"/>
                <a:ea typeface="Arial Narrow"/>
                <a:cs typeface="Arial Narrow"/>
              </a:rPr>
              <a:t> </a:t>
            </a:r>
            <a:endParaRPr sz="1900" b="0" i="0" u="none" strike="noStrike" cap="none" spc="0" dirty="0">
              <a:solidFill>
                <a:schemeClr val="tx1"/>
              </a:solidFill>
              <a:latin typeface="Arial Narrow"/>
              <a:ea typeface="Arial Narrow"/>
              <a:cs typeface="Arial Narrow"/>
            </a:endParaRPr>
          </a:p>
          <a:p>
            <a:pPr>
              <a:defRPr/>
            </a:pPr>
            <a:r>
              <a:rPr lang="de-DE" sz="1900" b="0" i="0" u="none" strike="noStrike" cap="none" spc="0" dirty="0" err="1">
                <a:solidFill>
                  <a:schemeClr val="tx1"/>
                </a:solidFill>
                <a:latin typeface="Arial Narrow"/>
                <a:ea typeface="Arial Narrow"/>
                <a:cs typeface="Arial Narrow"/>
              </a:rPr>
              <a:t>Bammer</a:t>
            </a:r>
            <a:r>
              <a:rPr lang="de-DE" sz="1900" b="0" i="0" u="none" strike="noStrike" cap="none" spc="0" dirty="0">
                <a:solidFill>
                  <a:schemeClr val="tx1"/>
                </a:solidFill>
                <a:latin typeface="Arial Narrow"/>
                <a:ea typeface="Arial Narrow"/>
                <a:cs typeface="Arial Narrow"/>
              </a:rPr>
              <a:t>, G. (2019): </a:t>
            </a:r>
            <a:r>
              <a:rPr lang="de-DE" sz="1900" b="0" i="0" u="sng" strike="noStrike" cap="none" spc="0" dirty="0">
                <a:solidFill>
                  <a:schemeClr val="tx1"/>
                </a:solidFill>
                <a:latin typeface="Arial Narrow"/>
                <a:ea typeface="Arial Narrow"/>
                <a:cs typeface="Arial Narrow"/>
                <a:hlinkClick r:id="rId6" tooltip="https://www.oekom.de/publikationen/zeitschriften/gaia/c-275"/>
              </a:rPr>
              <a:t>Frameworks for transdiscplinary research</a:t>
            </a:r>
            <a:endParaRPr lang="de-DE" sz="1900" b="0" i="0" u="sng" strike="noStrike" cap="none" spc="0" dirty="0">
              <a:solidFill>
                <a:schemeClr val="tx1"/>
              </a:solidFill>
              <a:latin typeface="Arial Narrow"/>
              <a:ea typeface="Arial Narrow"/>
              <a:cs typeface="Arial Narrow"/>
            </a:endParaRPr>
          </a:p>
          <a:p>
            <a:pPr>
              <a:defRPr/>
            </a:pPr>
            <a:r>
              <a:rPr lang="de-DE" sz="1900" dirty="0">
                <a:solidFill>
                  <a:srgbClr val="1A1A1A"/>
                </a:solidFill>
                <a:latin typeface="Arial"/>
              </a:rPr>
              <a:t>Pearce, B. (2020): </a:t>
            </a:r>
            <a:r>
              <a:rPr lang="de-DE" sz="1900" u="sng" dirty="0">
                <a:solidFill>
                  <a:schemeClr val="hlink"/>
                </a:solidFill>
                <a:latin typeface="Arial"/>
                <a:hlinkClick r:id="rId7" tooltip="http://doi.org/10.5281/zenodo.3717021"/>
              </a:rPr>
              <a:t>Design Thinking</a:t>
            </a:r>
            <a:endParaRPr lang="de-DE" sz="1900" dirty="0"/>
          </a:p>
          <a:p>
            <a:pPr>
              <a:defRPr/>
            </a:pPr>
            <a:endParaRPr sz="22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79" y="159437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22009F81-2179-2C7C-651D-909C23B9AE9A}" type="slidenum">
              <a:rPr lang="de-DE" sz="1600" b="1">
                <a:latin typeface="Arial"/>
                <a:cs typeface="Arial"/>
              </a:rPr>
              <a:t>23</a:t>
            </a:fld>
            <a:endParaRPr lang="de-DE" sz="16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a:t>
            </a:r>
            <a:r>
              <a:rPr lang="de-DE" b="0">
                <a:solidFill>
                  <a:srgbClr val="1A1A1A"/>
                </a:solidFill>
              </a:rPr>
              <a:t>1C:</a:t>
            </a:r>
            <a:r>
              <a:rPr lang="de-DE">
                <a:solidFill>
                  <a:srgbClr val="1A1A1A"/>
                </a:solidFill>
              </a:rPr>
              <a:t> MATERIALS -</a:t>
            </a:r>
            <a:r>
              <a:t> </a:t>
            </a:r>
            <a:r>
              <a:rPr lang="de-DE" sz="3000" b="0" i="0" u="none" strike="noStrike" cap="none" spc="0">
                <a:solidFill>
                  <a:schemeClr val="tx1"/>
                </a:solidFill>
                <a:latin typeface="Arial Narrow"/>
                <a:ea typeface="Arial Narrow"/>
                <a:cs typeface="Arial Narrow"/>
              </a:rPr>
              <a:t>USEFUL TOOLS</a:t>
            </a:r>
            <a:endParaRPr b="0"/>
          </a:p>
        </p:txBody>
      </p:sp>
      <p:sp>
        <p:nvSpPr>
          <p:cNvPr id="5" name="Textplatzhalter 15"/>
          <p:cNvSpPr>
            <a:spLocks noGrp="1"/>
          </p:cNvSpPr>
          <p:nvPr>
            <p:ph type="body" sz="quarter" idx="11"/>
          </p:nvPr>
        </p:nvSpPr>
        <p:spPr bwMode="auto">
          <a:xfrm>
            <a:off x="503940" y="1757078"/>
            <a:ext cx="2809327" cy="4382880"/>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342900" indent="-342900">
              <a:buSzPct val="90000"/>
              <a:buFont typeface="Arial"/>
              <a:buChar char="•"/>
              <a:defRPr/>
            </a:pPr>
            <a:r>
              <a:rPr lang="de-DE" sz="2200" b="0" i="0" u="none" strike="noStrike" cap="none" spc="0" dirty="0">
                <a:solidFill>
                  <a:schemeClr val="tx1"/>
                </a:solidFill>
                <a:latin typeface="Arial Narrow"/>
                <a:ea typeface="Arial Narrow"/>
                <a:cs typeface="Arial Narrow"/>
              </a:rPr>
              <a:t>The </a:t>
            </a:r>
            <a:r>
              <a:rPr lang="de-DE" sz="2200" b="0" i="0" u="none" strike="noStrike" cap="none" spc="0" dirty="0" err="1">
                <a:solidFill>
                  <a:schemeClr val="tx1"/>
                </a:solidFill>
                <a:latin typeface="Arial Narrow"/>
                <a:ea typeface="Arial Narrow"/>
                <a:cs typeface="Arial Narrow"/>
              </a:rPr>
              <a:t>td-net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toolbox</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offers</a:t>
            </a:r>
            <a:r>
              <a:rPr lang="de-DE" sz="2200" b="0" i="0" u="none" strike="noStrike" cap="none" spc="0" dirty="0">
                <a:solidFill>
                  <a:schemeClr val="tx1"/>
                </a:solidFill>
                <a:latin typeface="Arial Narrow"/>
                <a:ea typeface="Arial Narrow"/>
                <a:cs typeface="Arial Narrow"/>
              </a:rPr>
              <a:t> a </a:t>
            </a:r>
            <a:r>
              <a:rPr lang="de-DE" sz="2200" b="0" i="0" u="none" strike="noStrike" cap="none" spc="0" dirty="0" err="1">
                <a:solidFill>
                  <a:schemeClr val="tx1"/>
                </a:solidFill>
                <a:latin typeface="Arial Narrow"/>
                <a:ea typeface="Arial Narrow"/>
                <a:cs typeface="Arial Narrow"/>
              </a:rPr>
              <a:t>variety</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of</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tools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and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methods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that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can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apply</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TD </a:t>
            </a:r>
            <a:r>
              <a:rPr lang="de-DE" sz="2200" b="0" i="0" u="none" strike="noStrike" cap="none" spc="0" dirty="0" err="1">
                <a:solidFill>
                  <a:schemeClr val="tx1"/>
                </a:solidFill>
                <a:latin typeface="Arial Narrow"/>
                <a:ea typeface="Arial Narrow"/>
                <a:cs typeface="Arial Narrow"/>
              </a:rPr>
              <a:t>project</a:t>
            </a:r>
            <a:endParaRPr sz="2200" b="0" i="0" u="none" strike="noStrike" cap="none" spc="0" dirty="0">
              <a:solidFill>
                <a:schemeClr val="tx1"/>
              </a:solidFill>
              <a:latin typeface="Arial Narrow"/>
              <a:ea typeface="Arial Narrow"/>
              <a:cs typeface="Arial Narrow"/>
            </a:endParaRPr>
          </a:p>
          <a:p>
            <a:pPr>
              <a:defRPr/>
            </a:pPr>
            <a:endParaRPr sz="8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Picture 7"/>
          <p:cNvPicPr>
            <a:picLocks noChangeAspect="1"/>
          </p:cNvPicPr>
          <p:nvPr/>
        </p:nvPicPr>
        <p:blipFill>
          <a:blip r:embed="rId2"/>
          <a:stretch/>
        </p:blipFill>
        <p:spPr bwMode="auto">
          <a:xfrm>
            <a:off x="3625674" y="1523999"/>
            <a:ext cx="8222692" cy="4382880"/>
          </a:xfrm>
          <a:prstGeom prst="rect">
            <a:avLst/>
          </a:prstGeom>
        </p:spPr>
      </p:pic>
      <p:sp>
        <p:nvSpPr>
          <p:cNvPr id="9"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C6811C6B-E544-3926-44C0-40CB14714996}" type="slidenum">
              <a:rPr lang="de-DE" sz="1600" b="1">
                <a:latin typeface="Arial"/>
                <a:cs typeface="Arial"/>
              </a:rPr>
              <a:t>24</a:t>
            </a:fld>
            <a:endParaRPr lang="de-DE" sz="1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a:t>
            </a:r>
            <a:r>
              <a:rPr lang="de-DE" b="0"/>
              <a:t>1C</a:t>
            </a:r>
            <a:r>
              <a:rPr lang="de-DE" b="0">
                <a:solidFill>
                  <a:srgbClr val="1A1A1A"/>
                </a:solidFill>
              </a:rPr>
              <a:t>:</a:t>
            </a:r>
            <a:r>
              <a:rPr lang="de-DE">
                <a:solidFill>
                  <a:srgbClr val="1A1A1A"/>
                </a:solidFill>
              </a:rPr>
              <a:t> MATERIALS</a:t>
            </a:r>
            <a:r>
              <a:t> </a:t>
            </a:r>
            <a:r>
              <a:rPr lang="de-DE" sz="3000" b="1" i="0" u="none" strike="noStrike" cap="none" spc="0">
                <a:solidFill>
                  <a:schemeClr val="tx1"/>
                </a:solidFill>
                <a:latin typeface="Arial Narrow"/>
                <a:ea typeface="Arial Narrow"/>
                <a:cs typeface="Arial Narrow"/>
              </a:rPr>
              <a:t>– </a:t>
            </a:r>
            <a:r>
              <a:rPr lang="de-DE" sz="3000" b="0" i="0" u="none" strike="noStrike" cap="none" spc="0">
                <a:solidFill>
                  <a:schemeClr val="tx1"/>
                </a:solidFill>
                <a:latin typeface="Arial Narrow"/>
                <a:ea typeface="Arial Narrow"/>
                <a:cs typeface="Arial Narrow"/>
              </a:rPr>
              <a:t>AN EXAMPLARY TD METHOD</a:t>
            </a:r>
            <a:endParaRPr b="0"/>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aphicFrame>
        <p:nvGraphicFramePr>
          <p:cNvPr id="8" name="Table 7"/>
          <p:cNvGraphicFramePr>
            <a:graphicFrameLocks/>
          </p:cNvGraphicFramePr>
          <p:nvPr/>
        </p:nvGraphicFramePr>
        <p:xfrm>
          <a:off x="4295076" y="1452388"/>
          <a:ext cx="7383118" cy="4617720"/>
        </p:xfrm>
        <a:graphic>
          <a:graphicData uri="http://schemas.openxmlformats.org/drawingml/2006/table">
            <a:tbl>
              <a:tblPr firstRow="1" firstCol="1" bandRow="1"/>
              <a:tblGrid>
                <a:gridCol w="1359684">
                  <a:extLst>
                    <a:ext uri="{9D8B030D-6E8A-4147-A177-3AD203B41FA5}">
                      <a16:colId xmlns:a16="http://schemas.microsoft.com/office/drawing/2014/main" val="20000"/>
                    </a:ext>
                  </a:extLst>
                </a:gridCol>
                <a:gridCol w="6023434">
                  <a:extLst>
                    <a:ext uri="{9D8B030D-6E8A-4147-A177-3AD203B41FA5}">
                      <a16:colId xmlns:a16="http://schemas.microsoft.com/office/drawing/2014/main" val="20001"/>
                    </a:ext>
                  </a:extLst>
                </a:gridCol>
              </a:tblGrid>
              <a:tr h="1966496">
                <a:tc>
                  <a:txBody>
                    <a:bodyPr/>
                    <a:lstStyle/>
                    <a:p>
                      <a:pPr>
                        <a:defRPr/>
                      </a:pPr>
                      <a:endParaRPr/>
                    </a:p>
                    <a:p>
                      <a:pPr>
                        <a:defRPr/>
                      </a:pPr>
                      <a:r>
                        <a:rPr sz="1500" b="0" i="0" u="none" spc="37">
                          <a:solidFill>
                            <a:srgbClr val="000000"/>
                          </a:solidFill>
                          <a:latin typeface="Arial"/>
                          <a:ea typeface="Arial"/>
                          <a:cs typeface="Arial"/>
                        </a:rPr>
                        <a:t>What is design thinking?</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tc>
                  <a:txBody>
                    <a:bodyPr/>
                    <a:lstStyle/>
                    <a:p>
                      <a:pPr>
                        <a:defRPr/>
                      </a:pPr>
                      <a:r>
                        <a:rPr sz="1500" b="0" i="0" u="none" spc="37">
                          <a:solidFill>
                            <a:srgbClr val="000000"/>
                          </a:solidFill>
                          <a:latin typeface="Arial"/>
                          <a:ea typeface="Arial"/>
                          <a:cs typeface="Arial"/>
                        </a:rPr>
                        <a:t>Design thinking is a collaborative problem-solving strategy. Design thinking: </a:t>
                      </a:r>
                      <a:endParaRPr/>
                    </a:p>
                    <a:p>
                      <a:pPr>
                        <a:defRPr/>
                      </a:pPr>
                      <a:r>
                        <a:rPr sz="1500" b="0" i="0" u="none" spc="37">
                          <a:solidFill>
                            <a:srgbClr val="000000"/>
                          </a:solidFill>
                          <a:latin typeface="Arial"/>
                          <a:ea typeface="Arial"/>
                          <a:cs typeface="Arial"/>
                        </a:rPr>
                        <a:t>a) connects the needs of people involved in the problem to researchers’/experts’ observations of the problem;</a:t>
                      </a:r>
                      <a:endParaRPr/>
                    </a:p>
                    <a:p>
                      <a:pPr>
                        <a:defRPr/>
                      </a:pPr>
                      <a:r>
                        <a:rPr sz="1500" b="0" i="0" u="none" spc="37">
                          <a:solidFill>
                            <a:srgbClr val="000000"/>
                          </a:solidFill>
                          <a:latin typeface="Arial"/>
                          <a:ea typeface="Arial"/>
                          <a:cs typeface="Arial"/>
                        </a:rPr>
                        <a:t>b) focuses on creating innovative ways of looking at the problem; </a:t>
                      </a:r>
                      <a:endParaRPr/>
                    </a:p>
                    <a:p>
                      <a:pPr>
                        <a:defRPr/>
                      </a:pPr>
                      <a:r>
                        <a:rPr sz="1500" b="0" i="0" u="none" spc="37">
                          <a:solidFill>
                            <a:srgbClr val="000000"/>
                          </a:solidFill>
                          <a:latin typeface="Arial"/>
                          <a:ea typeface="Arial"/>
                          <a:cs typeface="Arial"/>
                        </a:rPr>
                        <a:t>c) embraces visualization, storytelling, and experimentation through building and testing prototypes. </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extLst>
                  <a:ext uri="{0D108BD9-81ED-4DB2-BD59-A6C34878D82A}">
                    <a16:rowId xmlns:a16="http://schemas.microsoft.com/office/drawing/2014/main" val="10000"/>
                  </a:ext>
                </a:extLst>
              </a:tr>
              <a:tr h="1966496">
                <a:tc>
                  <a:txBody>
                    <a:bodyPr/>
                    <a:lstStyle/>
                    <a:p>
                      <a:pPr>
                        <a:defRPr/>
                      </a:pPr>
                      <a:endParaRPr/>
                    </a:p>
                    <a:p>
                      <a:pPr>
                        <a:defRPr/>
                      </a:pPr>
                      <a:r>
                        <a:rPr sz="1500" b="0" i="0" u="none" spc="37">
                          <a:solidFill>
                            <a:srgbClr val="000000"/>
                          </a:solidFill>
                          <a:latin typeface="Arial"/>
                          <a:ea typeface="Arial"/>
                          <a:cs typeface="Arial"/>
                        </a:rPr>
                        <a:t>Why should it be applied?</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tc>
                  <a:txBody>
                    <a:bodyPr/>
                    <a:lstStyle/>
                    <a:p>
                      <a:pPr>
                        <a:defRPr/>
                      </a:pPr>
                      <a:r>
                        <a:rPr sz="1500" b="0" i="0" u="none" spc="37">
                          <a:solidFill>
                            <a:srgbClr val="000000"/>
                          </a:solidFill>
                          <a:latin typeface="Arial"/>
                          <a:ea typeface="Arial"/>
                          <a:cs typeface="Arial"/>
                        </a:rPr>
                        <a:t>In the context of research, design thinking is for: (1) co-designing research designs with stakeholders, and (2) co-designing implementation strategies of research outcomes.</a:t>
                      </a:r>
                      <a:endParaRPr/>
                    </a:p>
                    <a:p>
                      <a:pPr>
                        <a:defRPr/>
                      </a:pPr>
                      <a:r>
                        <a:rPr sz="1500" b="0" i="0" u="none" spc="37">
                          <a:solidFill>
                            <a:srgbClr val="000000"/>
                          </a:solidFill>
                          <a:latin typeface="Arial"/>
                          <a:ea typeface="Arial"/>
                          <a:cs typeface="Arial"/>
                        </a:rPr>
                        <a:t>The approach is based on the assumption that framing problems in new ways can lead to more implementable and innovative solutions. </a:t>
                      </a:r>
                      <a:endParaRPr/>
                    </a:p>
                    <a:p>
                      <a:pPr>
                        <a:defRPr/>
                      </a:pPr>
                      <a:r>
                        <a:rPr sz="1500" b="0" i="0" u="none" spc="37">
                          <a:solidFill>
                            <a:srgbClr val="000000"/>
                          </a:solidFill>
                          <a:latin typeface="Arial"/>
                          <a:ea typeface="Arial"/>
                          <a:cs typeface="Arial"/>
                        </a:rPr>
                        <a:t>In the context of education, design thinking can be used to build collaborative skills of students to tackle complex problems in interdisciplinary settings.</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3"/>
          <a:stretch/>
        </p:blipFill>
        <p:spPr bwMode="auto">
          <a:xfrm>
            <a:off x="378968" y="1452388"/>
            <a:ext cx="3813523" cy="2296541"/>
          </a:xfrm>
          <a:prstGeom prst="rect">
            <a:avLst/>
          </a:prstGeom>
        </p:spPr>
      </p:pic>
      <p:sp>
        <p:nvSpPr>
          <p:cNvPr id="10" name="Textplatzhalter 15"/>
          <p:cNvSpPr>
            <a:spLocks noGrp="1"/>
          </p:cNvSpPr>
          <p:nvPr/>
        </p:nvSpPr>
        <p:spPr bwMode="auto">
          <a:xfrm>
            <a:off x="9839884" y="5743813"/>
            <a:ext cx="1735724" cy="351691"/>
          </a:xfrm>
        </p:spPr>
        <p:txBody>
          <a:bodyPr vertOverflow="overflow" horzOverflow="clip" vert="horz" wrap="square" lIns="0" tIns="0" rIns="0" bIns="0" numCol="1" spcCol="0" rtlCol="0" fromWordArt="0" anchor="ctr" anchorCtr="0" forceAA="0" compatLnSpc="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de-DE" sz="1600" b="0" i="0" u="none" strike="noStrike" cap="none" spc="0">
                <a:solidFill>
                  <a:schemeClr val="tx1"/>
                </a:solidFill>
                <a:latin typeface="Arial Narrow"/>
                <a:ea typeface="Arial Narrow"/>
                <a:cs typeface="Arial Narrow"/>
              </a:rPr>
              <a:t>(Pearce 2020)</a:t>
            </a:r>
            <a:endParaRPr sz="1600" b="0" i="0" u="none" strike="noStrike" cap="none" spc="0">
              <a:solidFill>
                <a:schemeClr val="tx1"/>
              </a:solidFill>
              <a:latin typeface="Arial Narrow"/>
              <a:ea typeface="Arial Narrow"/>
              <a:cs typeface="Arial Narrow"/>
            </a:endParaRPr>
          </a:p>
        </p:txBody>
      </p:sp>
      <p:sp>
        <p:nvSpPr>
          <p:cNvPr id="11"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5309F802-C452-4F50-6AFF-23B58DEA80F2}" type="slidenum">
              <a:rPr lang="de-DE" sz="1600" b="1">
                <a:latin typeface="Arial"/>
                <a:cs typeface="Arial"/>
              </a:rPr>
              <a:t>25</a:t>
            </a:fld>
            <a:endParaRPr lang="de-DE"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99392"/>
            <a:ext cx="12314087" cy="6963371"/>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b="1">
                <a:solidFill>
                  <a:schemeClr val="bg1"/>
                </a:solidFill>
                <a:latin typeface="Arial"/>
                <a:ea typeface="Arial"/>
                <a:cs typeface="Arial"/>
              </a:rPr>
              <a:t>TASK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b="0"/>
              <a:t>TASK 2</a:t>
            </a:r>
            <a:r>
              <a:t>: PRESENTATION OF YOUR TD PROJECT</a:t>
            </a:r>
          </a:p>
        </p:txBody>
      </p:sp>
      <p:sp>
        <p:nvSpPr>
          <p:cNvPr id="5" name="Textplatzhalter 15"/>
          <p:cNvSpPr>
            <a:spLocks noGrp="1"/>
          </p:cNvSpPr>
          <p:nvPr>
            <p:ph type="body" sz="quarter" idx="11"/>
          </p:nvPr>
        </p:nvSpPr>
        <p:spPr bwMode="auto">
          <a:xfrm>
            <a:off x="634999" y="1502019"/>
            <a:ext cx="10922000" cy="4597643"/>
          </a:xfrm>
        </p:spPr>
        <p:txBody>
          <a:bodyPr vertOverflow="overflow" horzOverflow="clip" vert="horz" wrap="square" lIns="0" tIns="0" rIns="0" bIns="0" numCol="1" spcCol="0" rtlCol="0" fromWordArt="0" anchor="t" anchorCtr="0" forceAA="0" compatLnSpc="0">
            <a:normAutofit fontScale="90000" lnSpcReduction="2000"/>
          </a:bodyPr>
          <a:lstStyle>
            <a:lvl1pPr marL="0" indent="0">
              <a:buNone/>
              <a:defRPr/>
            </a:lvl1pPr>
          </a:lstStyle>
          <a:p>
            <a:pPr>
              <a:lnSpc>
                <a:spcPct val="114999"/>
              </a:lnSpc>
              <a:defRPr/>
            </a:pPr>
            <a:r>
              <a:rPr lang="en-AU" sz="2200" b="0" i="0" u="none" strike="noStrike" cap="none" spc="0" dirty="0">
                <a:solidFill>
                  <a:schemeClr val="tx1"/>
                </a:solidFill>
                <a:latin typeface="Arial Narrow"/>
                <a:ea typeface="Arial Narrow"/>
                <a:cs typeface="Arial Narrow"/>
              </a:rPr>
              <a:t>Prepare a </a:t>
            </a:r>
            <a:r>
              <a:rPr lang="en-AU" sz="2200" b="1" i="0" u="none" strike="noStrike" cap="none" spc="0" dirty="0">
                <a:solidFill>
                  <a:schemeClr val="tx1"/>
                </a:solidFill>
                <a:latin typeface="Arial Narrow"/>
                <a:ea typeface="Arial Narrow"/>
                <a:cs typeface="Arial Narrow"/>
              </a:rPr>
              <a:t>presentation</a:t>
            </a:r>
            <a:r>
              <a:rPr lang="en-AU" sz="2200" b="0" i="0" u="none" strike="noStrike" cap="none" spc="0" dirty="0">
                <a:solidFill>
                  <a:schemeClr val="tx1"/>
                </a:solidFill>
                <a:latin typeface="Arial Narrow"/>
                <a:ea typeface="Arial Narrow"/>
                <a:cs typeface="Arial Narrow"/>
              </a:rPr>
              <a:t> </a:t>
            </a:r>
            <a:r>
              <a:rPr lang="en-AU" sz="2200" b="1" i="0" u="none" strike="noStrike" cap="none" spc="0" dirty="0">
                <a:solidFill>
                  <a:schemeClr val="tx1"/>
                </a:solidFill>
                <a:latin typeface="Arial Narrow"/>
                <a:ea typeface="Arial Narrow"/>
                <a:cs typeface="Arial Narrow"/>
              </a:rPr>
              <a:t>of your project proposal </a:t>
            </a:r>
            <a:r>
              <a:rPr lang="en-AU" sz="2200" b="0" i="0" u="none" strike="noStrike" cap="none" spc="0" dirty="0">
                <a:solidFill>
                  <a:schemeClr val="tx1"/>
                </a:solidFill>
                <a:latin typeface="Arial Narrow"/>
                <a:ea typeface="Arial Narrow"/>
                <a:cs typeface="Arial Narrow"/>
              </a:rPr>
              <a:t>for the second session of the course.</a:t>
            </a:r>
            <a:endParaRPr dirty="0"/>
          </a:p>
          <a:p>
            <a:pPr>
              <a:lnSpc>
                <a:spcPct val="114999"/>
              </a:lnSpc>
              <a:defRPr/>
            </a:pPr>
            <a:r>
              <a:rPr lang="en-AU" sz="2200" b="0" i="0" u="none" strike="noStrike" cap="none" spc="0" dirty="0">
                <a:solidFill>
                  <a:schemeClr val="tx1"/>
                </a:solidFill>
                <a:latin typeface="Arial Narrow"/>
                <a:ea typeface="Arial Narrow"/>
                <a:cs typeface="Arial Narrow"/>
              </a:rPr>
              <a:t>The presentation should be </a:t>
            </a:r>
            <a:r>
              <a:rPr lang="en-AU" sz="2200" b="1" dirty="0">
                <a:ea typeface="Arial Narrow"/>
                <a:cs typeface="Arial Narrow"/>
              </a:rPr>
              <a:t>10-15</a:t>
            </a:r>
            <a:r>
              <a:rPr lang="en-AU" sz="2200" b="1" i="0" u="none" strike="noStrike" cap="none" spc="0" dirty="0">
                <a:solidFill>
                  <a:schemeClr val="tx1"/>
                </a:solidFill>
                <a:latin typeface="Arial Narrow"/>
                <a:ea typeface="Arial Narrow"/>
                <a:cs typeface="Arial Narrow"/>
              </a:rPr>
              <a:t> minutes </a:t>
            </a:r>
            <a:r>
              <a:rPr lang="en-AU" sz="2200" b="0" i="0" u="none" strike="noStrike" cap="none" spc="0" dirty="0">
                <a:solidFill>
                  <a:schemeClr val="tx1"/>
                </a:solidFill>
                <a:latin typeface="Arial Narrow"/>
                <a:ea typeface="Arial Narrow"/>
                <a:cs typeface="Arial Narrow"/>
              </a:rPr>
              <a:t>long, followed by </a:t>
            </a:r>
            <a:r>
              <a:rPr lang="en-AU" sz="2200" dirty="0">
                <a:ea typeface="Arial Narrow"/>
                <a:cs typeface="Arial Narrow"/>
              </a:rPr>
              <a:t>5</a:t>
            </a:r>
            <a:r>
              <a:rPr lang="en-AU" sz="2200" b="0" i="0" u="none" strike="noStrike" cap="none" spc="0" dirty="0">
                <a:solidFill>
                  <a:schemeClr val="tx1"/>
                </a:solidFill>
                <a:latin typeface="Arial Narrow"/>
                <a:ea typeface="Arial Narrow"/>
                <a:cs typeface="Arial Narrow"/>
              </a:rPr>
              <a:t> minutes room for questions and discussion. The </a:t>
            </a:r>
            <a:r>
              <a:rPr lang="en-AU" sz="2200" b="1" i="0" u="none" strike="noStrike" cap="none" spc="0" dirty="0">
                <a:solidFill>
                  <a:schemeClr val="tx1"/>
                </a:solidFill>
                <a:latin typeface="Arial Narrow"/>
                <a:ea typeface="Arial Narrow"/>
                <a:cs typeface="Arial Narrow"/>
              </a:rPr>
              <a:t>format of your presentation is free</a:t>
            </a:r>
            <a:r>
              <a:rPr lang="en-AU" sz="2200" b="0" i="0" u="none" strike="noStrike" cap="none" spc="0" dirty="0">
                <a:solidFill>
                  <a:schemeClr val="tx1"/>
                </a:solidFill>
                <a:latin typeface="Arial Narrow"/>
                <a:ea typeface="Arial Narrow"/>
                <a:cs typeface="Arial Narrow"/>
              </a:rPr>
              <a:t>. Choose a format that is interesting for others and that expresses your project well.</a:t>
            </a:r>
            <a:endParaRPr dirty="0"/>
          </a:p>
          <a:p>
            <a:pPr marL="0" lvl="0" indent="0">
              <a:lnSpc>
                <a:spcPct val="114999"/>
              </a:lnSpc>
              <a:buSzPct val="90000"/>
              <a:buFont typeface="Arial"/>
              <a:buNone/>
              <a:defRPr/>
            </a:pPr>
            <a:r>
              <a:rPr lang="en-AU" sz="2200" b="0" i="0" u="none" strike="noStrike" cap="none" spc="0" dirty="0">
                <a:solidFill>
                  <a:schemeClr val="tx1"/>
                </a:solidFill>
                <a:latin typeface="Arial Narrow"/>
                <a:ea typeface="Arial Narrow"/>
                <a:cs typeface="Arial Narrow"/>
              </a:rPr>
              <a:t>Include the following information in your presentation:</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What is your </a:t>
            </a:r>
            <a:r>
              <a:rPr lang="en-AU" sz="2200" b="1" i="0" u="none" strike="noStrike" cap="none" spc="0" dirty="0">
                <a:solidFill>
                  <a:schemeClr val="tx1"/>
                </a:solidFill>
                <a:latin typeface="Arial Narrow"/>
                <a:ea typeface="Arial Narrow"/>
                <a:cs typeface="Arial Narrow"/>
              </a:rPr>
              <a:t>schedule</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did you </a:t>
            </a:r>
            <a:r>
              <a:rPr lang="en-AU" sz="2200" b="1" i="0" u="none" strike="noStrike" cap="none" spc="0" dirty="0">
                <a:solidFill>
                  <a:schemeClr val="tx1"/>
                </a:solidFill>
                <a:latin typeface="Arial Narrow"/>
                <a:ea typeface="Arial Narrow"/>
                <a:cs typeface="Arial Narrow"/>
              </a:rPr>
              <a:t>integrate your focus topics</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did you </a:t>
            </a:r>
            <a:r>
              <a:rPr lang="en-AU" sz="2200" b="1" i="0" u="none" strike="noStrike" cap="none" spc="0" dirty="0">
                <a:solidFill>
                  <a:schemeClr val="tx1"/>
                </a:solidFill>
                <a:latin typeface="Arial Narrow"/>
                <a:ea typeface="Arial Narrow"/>
                <a:cs typeface="Arial Narrow"/>
              </a:rPr>
              <a:t>integrate your primary contact stakeholder</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In which </a:t>
            </a:r>
            <a:r>
              <a:rPr lang="en-AU" sz="2200" b="1" i="0" u="none" strike="noStrike" cap="none" spc="0" dirty="0">
                <a:solidFill>
                  <a:schemeClr val="tx1"/>
                </a:solidFill>
                <a:latin typeface="Arial Narrow"/>
                <a:ea typeface="Arial Narrow"/>
                <a:cs typeface="Arial Narrow"/>
              </a:rPr>
              <a:t>research phases</a:t>
            </a:r>
            <a:r>
              <a:rPr lang="en-AU" sz="2200" b="0" i="0" u="none" strike="noStrike" cap="none" spc="0" dirty="0">
                <a:solidFill>
                  <a:schemeClr val="tx1"/>
                </a:solidFill>
                <a:latin typeface="Arial Narrow"/>
                <a:ea typeface="Arial Narrow"/>
                <a:cs typeface="Arial Narrow"/>
              </a:rPr>
              <a:t> did you use which </a:t>
            </a:r>
            <a:r>
              <a:rPr lang="en-AU" sz="2200" b="1" i="0" u="none" strike="noStrike" cap="none" spc="0" dirty="0">
                <a:solidFill>
                  <a:schemeClr val="tx1"/>
                </a:solidFill>
                <a:latin typeface="Arial Narrow"/>
                <a:ea typeface="Arial Narrow"/>
                <a:cs typeface="Arial Narrow"/>
              </a:rPr>
              <a:t>methods </a:t>
            </a:r>
            <a:r>
              <a:rPr lang="en-AU" sz="2200" b="0" i="0" u="none" strike="noStrike" cap="none" spc="0" dirty="0">
                <a:solidFill>
                  <a:schemeClr val="tx1"/>
                </a:solidFill>
                <a:latin typeface="Arial Narrow"/>
                <a:ea typeface="Arial Narrow"/>
                <a:cs typeface="Arial Narrow"/>
              </a:rPr>
              <a:t>and why?</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can you ensure the </a:t>
            </a:r>
            <a:r>
              <a:rPr lang="en-AU" sz="2200" b="1" i="0" u="none" strike="noStrike" cap="none" spc="0" dirty="0">
                <a:solidFill>
                  <a:schemeClr val="tx1"/>
                </a:solidFill>
                <a:latin typeface="Arial Narrow"/>
                <a:ea typeface="Arial Narrow"/>
                <a:cs typeface="Arial Narrow"/>
              </a:rPr>
              <a:t>success of your project</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What are the </a:t>
            </a:r>
            <a:r>
              <a:rPr lang="en-AU" sz="2200" b="1" i="0" u="none" strike="noStrike" cap="none" spc="0" dirty="0">
                <a:solidFill>
                  <a:schemeClr val="tx1"/>
                </a:solidFill>
                <a:latin typeface="Arial Narrow"/>
                <a:ea typeface="Arial Narrow"/>
                <a:cs typeface="Arial Narrow"/>
              </a:rPr>
              <a:t>scientific and societal impacts</a:t>
            </a:r>
            <a:r>
              <a:rPr lang="en-AU" sz="2200" b="0" i="0" u="none" strike="noStrike" cap="none" spc="0" dirty="0">
                <a:solidFill>
                  <a:schemeClr val="tx1"/>
                </a:solidFill>
                <a:latin typeface="Arial Narrow"/>
                <a:ea typeface="Arial Narrow"/>
                <a:cs typeface="Arial Narrow"/>
              </a:rPr>
              <a:t> of your project?</a:t>
            </a:r>
            <a:endParaRPr dirty="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TRANSDISCIPLINARY CASE STUDY TRANSYLVANIA </a:t>
            </a:r>
            <a:r>
              <a:rPr lang="de-DE"/>
              <a:t>| TASK 2</a:t>
            </a:r>
            <a:endParaRP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F8C37565-7421-E376-FCFF-A7DFFB7D6AAA}" type="slidenum">
              <a:rPr lang="de-DE" sz="1600" b="1">
                <a:latin typeface="Arial"/>
                <a:cs typeface="Arial"/>
              </a:rPr>
              <a:t>27</a:t>
            </a:fld>
            <a:endParaRPr lang="de-DE" sz="1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3"/>
          <p:cNvPicPr>
            <a:picLocks noChangeAspect="1"/>
          </p:cNvPicPr>
          <p:nvPr/>
        </p:nvPicPr>
        <p:blipFill>
          <a:blip r:embed="rId2"/>
          <a:stretch/>
        </p:blipFill>
        <p:spPr bwMode="auto">
          <a:xfrm>
            <a:off x="10333240" y="6315073"/>
            <a:ext cx="216000" cy="247354"/>
          </a:xfrm>
          <a:prstGeom prst="rect">
            <a:avLst/>
          </a:prstGeom>
        </p:spPr>
      </p:pic>
      <p:pic>
        <p:nvPicPr>
          <p:cNvPr id="5" name="Picture 4"/>
          <p:cNvPicPr>
            <a:picLocks noChangeAspect="1"/>
          </p:cNvPicPr>
          <p:nvPr/>
        </p:nvPicPr>
        <p:blipFill>
          <a:blip r:embed="rId3"/>
          <a:srcRect l="15239"/>
          <a:stretch/>
        </p:blipFill>
        <p:spPr bwMode="auto">
          <a:xfrm>
            <a:off x="-17100" y="23980"/>
            <a:ext cx="12229369" cy="6877048"/>
          </a:xfrm>
          <a:prstGeom prst="rect">
            <a:avLst/>
          </a:prstGeom>
        </p:spPr>
      </p:pic>
      <p:sp>
        <p:nvSpPr>
          <p:cNvPr id="6" name="Textfeld 11"/>
          <p:cNvSpPr/>
          <p:nvPr/>
        </p:nvSpPr>
        <p:spPr bwMode="auto">
          <a:xfrm>
            <a:off x="375274" y="1980380"/>
            <a:ext cx="4187365" cy="607539"/>
          </a:xfrm>
          <a:prstGeom prst="rect">
            <a:avLst/>
          </a:prstGeom>
          <a:noFill/>
        </p:spPr>
        <p:txBody>
          <a:bodyPr wrap="none" rtlCol="0">
            <a:spAutoFit/>
          </a:bodyPr>
          <a:lstStyle/>
          <a:p>
            <a:pPr>
              <a:lnSpc>
                <a:spcPts val="3899"/>
              </a:lnSpc>
              <a:defRPr/>
            </a:pPr>
            <a:r>
              <a:rPr lang="de-DE" sz="4800" b="1" cap="all" dirty="0">
                <a:solidFill>
                  <a:srgbClr val="3E4339"/>
                </a:solidFill>
                <a:latin typeface="Arial"/>
                <a:cs typeface="Arial"/>
              </a:rPr>
              <a:t>QUESTIONS?</a:t>
            </a:r>
            <a:endParaRPr sz="7200" cap="all" dirty="0">
              <a:solidFill>
                <a:srgbClr val="3E4339"/>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21997" cy="637803"/>
          </a:xfrm>
        </p:spPr>
        <p:txBody>
          <a:bodyPr lIns="0" tIns="0" rIns="0" bIns="0" anchor="t">
            <a:noAutofit/>
          </a:bodyPr>
          <a:lstStyle>
            <a:lvl1pPr>
              <a:lnSpc>
                <a:spcPts val="2998"/>
              </a:lnSpc>
              <a:defRPr sz="3000" b="1">
                <a:latin typeface="Arial"/>
                <a:cs typeface="Arial"/>
              </a:defRPr>
            </a:lvl1pPr>
          </a:lstStyle>
          <a:p>
            <a:pPr>
              <a:defRPr/>
            </a:pPr>
            <a:r>
              <a:t>learning objectives of the </a:t>
            </a:r>
            <a:br>
              <a:rPr/>
            </a:br>
            <a:r>
              <a:t>transdisciplinary case study</a:t>
            </a:r>
          </a:p>
        </p:txBody>
      </p:sp>
      <p:sp>
        <p:nvSpPr>
          <p:cNvPr id="5" name="Textplatzhalter 15"/>
          <p:cNvSpPr>
            <a:spLocks noGrp="1"/>
          </p:cNvSpPr>
          <p:nvPr>
            <p:ph type="body" sz="quarter" idx="11"/>
          </p:nvPr>
        </p:nvSpPr>
        <p:spPr bwMode="auto">
          <a:xfrm>
            <a:off x="634997" y="2132344"/>
            <a:ext cx="11026593" cy="4115518"/>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349965" indent="-349965">
              <a:lnSpc>
                <a:spcPct val="114999"/>
              </a:lnSpc>
              <a:buSzPct val="90000"/>
              <a:buFont typeface="Arial"/>
              <a:buChar char="•"/>
              <a:defRPr/>
            </a:pPr>
            <a:r>
              <a:rPr lang="en-AU" sz="2400" b="0" i="0" u="none" strike="noStrike" cap="none" spc="0">
                <a:solidFill>
                  <a:schemeClr val="tx1"/>
                </a:solidFill>
                <a:latin typeface="Arial Narrow"/>
                <a:ea typeface="+mn-ea"/>
                <a:cs typeface="+mn-cs"/>
              </a:rPr>
              <a:t>Learn </a:t>
            </a:r>
            <a:r>
              <a:rPr lang="en-AU" sz="2400" i="0" u="none" strike="noStrike" cap="none" spc="0">
                <a:solidFill>
                  <a:schemeClr val="tx1"/>
                </a:solidFill>
                <a:latin typeface="Arial Narrow"/>
                <a:ea typeface="+mn-ea"/>
                <a:cs typeface="+mn-cs"/>
              </a:rPr>
              <a:t>some basics of transdisciplinary research </a:t>
            </a:r>
            <a:r>
              <a:rPr lang="en-AU" sz="2400" b="0" i="0" u="none" strike="noStrike" cap="none" spc="0">
                <a:solidFill>
                  <a:schemeClr val="tx1"/>
                </a:solidFill>
                <a:latin typeface="Arial Narrow"/>
                <a:ea typeface="+mn-ea"/>
                <a:cs typeface="+mn-cs"/>
              </a:rPr>
              <a:t>and related methods by applying it to a real-world context</a:t>
            </a:r>
            <a:endParaRPr>
              <a:solidFill>
                <a:schemeClr val="tx1"/>
              </a:solidFill>
            </a:endParaRPr>
          </a:p>
          <a:p>
            <a:pPr marL="349965" indent="-349965">
              <a:lnSpc>
                <a:spcPct val="114999"/>
              </a:lnSpc>
              <a:buSzPct val="90000"/>
              <a:buFont typeface="Arial"/>
              <a:buChar char="•"/>
              <a:defRPr/>
            </a:pPr>
            <a:r>
              <a:rPr lang="en-AU" sz="2400" b="0" i="0" u="none" strike="noStrike" cap="none" spc="0">
                <a:solidFill>
                  <a:schemeClr val="tx1"/>
                </a:solidFill>
                <a:latin typeface="Arial Narrow"/>
                <a:ea typeface="+mn-ea"/>
                <a:cs typeface="+mn-cs"/>
              </a:rPr>
              <a:t>Gain insights in how to design transdisciplinary research projects</a:t>
            </a:r>
            <a:endParaRPr/>
          </a:p>
          <a:p>
            <a:pPr marL="349965" indent="-349965">
              <a:lnSpc>
                <a:spcPct val="114999"/>
              </a:lnSpc>
              <a:buSzPct val="90000"/>
              <a:buFont typeface="Arial"/>
              <a:buChar char="•"/>
              <a:defRPr/>
            </a:pPr>
            <a:r>
              <a:rPr lang="en-AU" sz="2400" b="0" i="0" u="none" strike="noStrike" cap="none" spc="0">
                <a:solidFill>
                  <a:schemeClr val="tx1"/>
                </a:solidFill>
                <a:latin typeface="Arial Narrow"/>
                <a:ea typeface="+mn-ea"/>
                <a:cs typeface="+mn-cs"/>
              </a:rPr>
              <a:t>Work collaboratively in teams and find out about new tools and methods for effective team-work</a:t>
            </a:r>
            <a:endParaRPr/>
          </a:p>
          <a:p>
            <a:pPr marL="349965" indent="-349965">
              <a:lnSpc>
                <a:spcPct val="114999"/>
              </a:lnSpc>
              <a:buSzPct val="90000"/>
              <a:buFont typeface="Arial"/>
              <a:buChar char="•"/>
              <a:defRPr/>
            </a:pPr>
            <a:r>
              <a:rPr lang="en-AU" sz="2400" b="0" i="0" u="none" strike="noStrike" cap="none" spc="0">
                <a:solidFill>
                  <a:schemeClr val="tx1"/>
                </a:solidFill>
                <a:latin typeface="Arial Narrow"/>
                <a:ea typeface="+mn-ea"/>
                <a:cs typeface="+mn-cs"/>
              </a:rPr>
              <a:t>Get to know your competencies as a transdisciplinary researcher</a:t>
            </a:r>
            <a:endParaRPr lang="en-AU" sz="2400" b="0" i="0" u="none" strike="noStrike" cap="none" spc="0">
              <a:solidFill>
                <a:schemeClr val="tx1"/>
              </a:solidFill>
              <a:latin typeface="Arial Narrow"/>
              <a:ea typeface="Arial"/>
              <a:cs typeface="Arial"/>
            </a:endParaRPr>
          </a:p>
          <a:p>
            <a:pPr marL="349965" indent="-349965">
              <a:lnSpc>
                <a:spcPct val="114999"/>
              </a:lnSpc>
              <a:buSzPct val="90000"/>
              <a:buFont typeface="Arial"/>
              <a:buChar char="•"/>
              <a:defRPr/>
            </a:pPr>
            <a:r>
              <a:rPr lang="en-AU" sz="2400" b="0" i="0" u="none" strike="noStrike" cap="none" spc="0">
                <a:solidFill>
                  <a:schemeClr val="tx1"/>
                </a:solidFill>
                <a:latin typeface="Arial Narrow"/>
                <a:ea typeface="+mn-ea"/>
                <a:cs typeface="+mn-cs"/>
              </a:rPr>
              <a:t>Adopt a role as a leading position in a transdisciplinary research project </a:t>
            </a:r>
            <a:endParaRPr lang="en-AU" sz="2400" b="0" i="0" u="none" strike="noStrike" cap="none" spc="0">
              <a:solidFill>
                <a:schemeClr val="tx1"/>
              </a:solidFill>
              <a:latin typeface="Arial Narrow"/>
              <a:ea typeface="Arial"/>
              <a:cs typeface="Arial"/>
            </a:endParaRPr>
          </a:p>
          <a:p>
            <a:pPr marL="349965" indent="-349965">
              <a:lnSpc>
                <a:spcPct val="114999"/>
              </a:lnSpc>
              <a:buSzPct val="90000"/>
              <a:buFont typeface="Arial"/>
              <a:buChar char="•"/>
              <a:defRPr/>
            </a:pPr>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LEARNING OBJECTIVES</a:t>
            </a:r>
          </a:p>
        </p:txBody>
      </p:sp>
      <p:sp>
        <p:nvSpPr>
          <p:cNvPr id="7" name="Rechteck 12"/>
          <p:cNvSpPr/>
          <p:nvPr/>
        </p:nvSpPr>
        <p:spPr bwMode="auto">
          <a:xfrm>
            <a:off x="-11980" y="1499075"/>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3440CF8F-1050-AE7B-B128-FB47185230CA}" type="slidenum">
              <a:rPr lang="de-DE" sz="1600" b="1">
                <a:latin typeface="Arial"/>
                <a:cs typeface="Arial"/>
              </a:rPr>
              <a:t>3</a:t>
            </a:fld>
            <a:endParaRPr lang="de-DE"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dirty="0"/>
              <a:t>THE REGION OF SOUTHERN TRANSYLVANIA</a:t>
            </a:r>
          </a:p>
        </p:txBody>
      </p:sp>
      <p:sp>
        <p:nvSpPr>
          <p:cNvPr id="5" name="Textplatzhalter 15"/>
          <p:cNvSpPr>
            <a:spLocks noGrp="1"/>
          </p:cNvSpPr>
          <p:nvPr>
            <p:ph type="body" sz="quarter" idx="11"/>
          </p:nvPr>
        </p:nvSpPr>
        <p:spPr bwMode="auto">
          <a:xfrm>
            <a:off x="634998" y="1689446"/>
            <a:ext cx="11026594" cy="4532585"/>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0" indent="0">
              <a:buFont typeface="Arial"/>
              <a:buNone/>
              <a:defRPr/>
            </a:pPr>
            <a:r>
              <a:rPr sz="2400" b="1" u="sng" dirty="0">
                <a:hlinkClick r:id="rId2" tooltip="https://youtu.be/ADAiANriiXw"/>
              </a:rPr>
              <a:t>VIDEO</a:t>
            </a:r>
            <a:r>
              <a:rPr sz="2400" b="1" dirty="0"/>
              <a:t> </a:t>
            </a:r>
            <a:r>
              <a:rPr sz="2400" dirty="0"/>
              <a:t>from WWF Romania &amp; Transylvanian Highlands (Eco-tourism Board)</a:t>
            </a:r>
            <a:endParaRPr dirty="0"/>
          </a:p>
          <a:p>
            <a:pPr marL="0" indent="0">
              <a:buFont typeface="Arial"/>
              <a:buNone/>
              <a:defRPr/>
            </a:pPr>
            <a:endParaRPr lang="de-DE" sz="2400" dirty="0"/>
          </a:p>
          <a:p>
            <a:pPr marL="0" indent="0">
              <a:buFont typeface="Arial"/>
              <a:buNone/>
              <a:defRPr/>
            </a:pPr>
            <a:r>
              <a:rPr lang="de-DE" sz="2400" b="0" i="0" u="none" strike="noStrike" cap="none" spc="0" dirty="0">
                <a:solidFill>
                  <a:schemeClr val="tx1"/>
                </a:solidFill>
                <a:latin typeface="Arial Narrow"/>
                <a:ea typeface="Arial Narrow"/>
                <a:cs typeface="Arial Narrow"/>
              </a:rPr>
              <a:t> </a:t>
            </a:r>
            <a:endParaRPr sz="2400" dirty="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THE REGION</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B35A1EDA-0486-E241-0078-AF9B006ADC37}" type="slidenum">
              <a:rPr lang="de-DE" sz="1600" b="1">
                <a:latin typeface="Arial"/>
                <a:cs typeface="Arial"/>
              </a:rPr>
              <a:t>4</a:t>
            </a:fld>
            <a:endParaRPr lang="de-DE" sz="1600">
              <a:latin typeface="Arial"/>
              <a:cs typeface="Arial"/>
            </a:endParaRPr>
          </a:p>
        </p:txBody>
      </p:sp>
      <p:pic>
        <p:nvPicPr>
          <p:cNvPr id="3" name="Grafik 2">
            <a:extLst>
              <a:ext uri="{FF2B5EF4-FFF2-40B4-BE49-F238E27FC236}">
                <a16:creationId xmlns:a16="http://schemas.microsoft.com/office/drawing/2014/main" id="{CD6B10A4-6DC9-9A16-9619-BE576EC0B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2132856"/>
            <a:ext cx="3672408" cy="3672408"/>
          </a:xfrm>
          <a:prstGeom prst="rect">
            <a:avLst/>
          </a:prstGeom>
        </p:spPr>
      </p:pic>
      <p:pic>
        <p:nvPicPr>
          <p:cNvPr id="11" name="Grafik 10" descr="Ein Bild, das Baum, Himmel, draußen, Berg enthält.&#10;&#10;Automatisch generierte Beschreibung">
            <a:extLst>
              <a:ext uri="{FF2B5EF4-FFF2-40B4-BE49-F238E27FC236}">
                <a16:creationId xmlns:a16="http://schemas.microsoft.com/office/drawing/2014/main" id="{032581FA-1BB9-FDE1-FF1F-54A85324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48" y="2302245"/>
            <a:ext cx="5685576" cy="33303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21997" cy="1325560"/>
          </a:xfrm>
        </p:spPr>
        <p:txBody>
          <a:bodyPr lIns="0" tIns="0" rIns="0" bIns="0" anchor="t">
            <a:noAutofit/>
          </a:bodyPr>
          <a:lstStyle>
            <a:lvl1pPr>
              <a:lnSpc>
                <a:spcPts val="2997"/>
              </a:lnSpc>
              <a:defRPr sz="3000" b="1">
                <a:latin typeface="Arial"/>
                <a:cs typeface="Arial"/>
              </a:defRPr>
            </a:lvl1pPr>
          </a:lstStyle>
          <a:p>
            <a:pPr>
              <a:defRPr/>
            </a:pPr>
            <a:r>
              <a:t>CASE STUDY STRUCTURE and agenda</a:t>
            </a:r>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STRUCTURE AND AGENDA</a:t>
            </a:r>
          </a:p>
        </p:txBody>
      </p:sp>
      <p:sp>
        <p:nvSpPr>
          <p:cNvPr id="6"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Picture 6"/>
          <p:cNvPicPr>
            <a:picLocks noChangeAspect="1"/>
          </p:cNvPicPr>
          <p:nvPr/>
        </p:nvPicPr>
        <p:blipFill>
          <a:blip r:embed="rId2"/>
          <a:stretch/>
        </p:blipFill>
        <p:spPr bwMode="auto">
          <a:xfrm>
            <a:off x="352776" y="1358193"/>
            <a:ext cx="10146249" cy="4638937"/>
          </a:xfrm>
          <a:prstGeom prst="rect">
            <a:avLst/>
          </a:prstGeom>
        </p:spPr>
      </p:pic>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85AA038C-2134-5EF7-0494-53590D71E516}" type="slidenum">
              <a:rPr lang="de-DE" sz="1600" b="1">
                <a:latin typeface="Arial"/>
                <a:cs typeface="Arial"/>
              </a:rPr>
              <a:t>5</a:t>
            </a:fld>
            <a:endParaRPr lang="de-DE"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t>CASE STUDY STRUCTURE - Main task</a:t>
            </a:r>
          </a:p>
        </p:txBody>
      </p:sp>
      <p:sp>
        <p:nvSpPr>
          <p:cNvPr id="5"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MAIN TASK</a:t>
            </a:r>
          </a:p>
        </p:txBody>
      </p:sp>
      <p:sp>
        <p:nvSpPr>
          <p:cNvPr id="6"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extplatzhalter 15"/>
          <p:cNvSpPr>
            <a:spLocks noGrp="1"/>
          </p:cNvSpPr>
          <p:nvPr>
            <p:ph type="body" sz="quarter" idx="11"/>
          </p:nvPr>
        </p:nvSpPr>
        <p:spPr bwMode="auto">
          <a:xfrm>
            <a:off x="407368" y="2132856"/>
            <a:ext cx="11112135" cy="3249669"/>
          </a:xfrm>
          <a:prstGeom prst="rect">
            <a:avLst/>
          </a:prstGeom>
          <a:solidFill>
            <a:schemeClr val="accent5">
              <a:lumMod val="75000"/>
            </a:schemeClr>
          </a:solidFill>
          <a:ln w="28575">
            <a:solidFill>
              <a:schemeClr val="accent5">
                <a:lumMod val="50196"/>
              </a:schemeClr>
            </a:solidFill>
            <a:prstDash val="solid"/>
          </a:ln>
        </p:spPr>
        <p:txBody>
          <a:bodyPr vertOverflow="overflow" horzOverflow="clip" vert="horz" wrap="square" lIns="144000" tIns="144000" rIns="144000" bIns="144000" numCol="1" spcCol="0" rtlCol="0" fromWordArt="0" anchor="ctr" anchorCtr="0" forceAA="0" compatLnSpc="0">
            <a:normAutofit/>
          </a:bodyPr>
          <a:lstStyle>
            <a:lvl1pPr marL="0" indent="0">
              <a:buNone/>
              <a:defRPr/>
            </a:lvl1pPr>
          </a:lstStyle>
          <a:p>
            <a:pPr>
              <a:lnSpc>
                <a:spcPct val="114999"/>
              </a:lnSpc>
              <a:defRPr/>
            </a:pPr>
            <a:r>
              <a:rPr sz="2400" b="1" i="0" u="none">
                <a:solidFill>
                  <a:schemeClr val="bg1"/>
                </a:solidFill>
                <a:latin typeface="Arial"/>
                <a:ea typeface="Arial"/>
                <a:cs typeface="Arial"/>
              </a:rPr>
              <a:t>MAIN TASK</a:t>
            </a:r>
            <a:endParaRPr b="1"/>
          </a:p>
          <a:p>
            <a:pPr>
              <a:lnSpc>
                <a:spcPct val="114999"/>
              </a:lnSpc>
              <a:defRPr/>
            </a:pPr>
            <a:r>
              <a:rPr sz="2400" i="0" u="none">
                <a:solidFill>
                  <a:schemeClr val="bg1"/>
                </a:solidFill>
                <a:latin typeface="Arial"/>
                <a:ea typeface="Arial"/>
                <a:cs typeface="Arial"/>
              </a:rPr>
              <a:t>With your research team, develop a transdisciplinary project spanning 3 years. Its goal is to set in motion critical development for making the </a:t>
            </a:r>
            <a:r>
              <a:rPr lang="en-GB" sz="2400" i="0" u="none">
                <a:solidFill>
                  <a:schemeClr val="bg1"/>
                </a:solidFill>
                <a:latin typeface="Arial"/>
                <a:ea typeface="Arial"/>
                <a:cs typeface="Arial"/>
              </a:rPr>
              <a:t>scenario </a:t>
            </a:r>
            <a:r>
              <a:rPr sz="2400" i="1" u="none">
                <a:solidFill>
                  <a:schemeClr val="bg1"/>
                </a:solidFill>
                <a:latin typeface="Arial"/>
                <a:ea typeface="Arial"/>
                <a:cs typeface="Arial"/>
              </a:rPr>
              <a:t>Balance brings Beauty </a:t>
            </a:r>
            <a:r>
              <a:rPr sz="2400" u="none">
                <a:solidFill>
                  <a:schemeClr val="bg1"/>
                </a:solidFill>
                <a:latin typeface="Arial"/>
                <a:ea typeface="Arial"/>
                <a:cs typeface="Arial"/>
              </a:rPr>
              <a:t>reality</a:t>
            </a:r>
            <a:r>
              <a:rPr sz="2400" i="0" u="none">
                <a:solidFill>
                  <a:schemeClr val="bg1"/>
                </a:solidFill>
                <a:latin typeface="Arial"/>
                <a:ea typeface="Arial"/>
                <a:cs typeface="Arial"/>
              </a:rPr>
              <a:t>. You have unlimited personal and financial resources.</a:t>
            </a:r>
            <a:endParaRPr/>
          </a:p>
          <a:p>
            <a:pPr>
              <a:lnSpc>
                <a:spcPct val="114999"/>
              </a:lnSpc>
              <a:spcBef>
                <a:spcPts val="1047"/>
              </a:spcBef>
              <a:defRPr/>
            </a:pPr>
            <a:r>
              <a:rPr sz="2400" i="0" u="none">
                <a:solidFill>
                  <a:schemeClr val="bg1"/>
                </a:solidFill>
                <a:latin typeface="Arial"/>
                <a:ea typeface="Arial"/>
                <a:cs typeface="Arial"/>
              </a:rPr>
              <a:t>If necessary, you can make assumptions on what is happening and how these developments are influencing your project process.</a:t>
            </a:r>
            <a:endParaRP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2BD570-5254-7B52-4580-3647B7D95F36}" type="slidenum">
              <a:rPr lang="de-DE" sz="1600" b="1">
                <a:latin typeface="Arial"/>
                <a:cs typeface="Arial"/>
              </a:rPr>
              <a:t>6</a:t>
            </a:fld>
            <a:endParaRPr lang="de-DE" sz="1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b="0"/>
              <a:t>TASK 0</a:t>
            </a:r>
            <a:r>
              <a:t>: Group Organization</a:t>
            </a:r>
          </a:p>
        </p:txBody>
      </p:sp>
      <p:sp>
        <p:nvSpPr>
          <p:cNvPr id="5" name="Textplatzhalter 15"/>
          <p:cNvSpPr>
            <a:spLocks noGrp="1"/>
          </p:cNvSpPr>
          <p:nvPr>
            <p:ph type="body" sz="quarter" idx="11"/>
          </p:nvPr>
        </p:nvSpPr>
        <p:spPr bwMode="auto">
          <a:xfrm>
            <a:off x="634998" y="1600151"/>
            <a:ext cx="11026594" cy="4532585"/>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lnSpc>
                <a:spcPct val="114999"/>
              </a:lnSpc>
              <a:defRPr/>
            </a:pPr>
            <a:r>
              <a:rPr lang="de-DE" sz="2400" b="1" i="1" u="none" strike="noStrike" cap="none" spc="0">
                <a:solidFill>
                  <a:schemeClr val="tx1"/>
                </a:solidFill>
                <a:latin typeface="Arial Narrow"/>
                <a:ea typeface="Arial Narrow"/>
                <a:cs typeface="Arial Narrow"/>
              </a:rPr>
              <a:t>GROUP WORK</a:t>
            </a:r>
            <a:endParaRPr sz="2400" b="1" i="1" u="none" strike="noStrike" cap="none" spc="0">
              <a:solidFill>
                <a:schemeClr val="tx1"/>
              </a:solidFill>
              <a:latin typeface="Arial Narrow"/>
              <a:ea typeface="Arial Narrow"/>
              <a:cs typeface="Arial Narrow"/>
            </a:endParaRPr>
          </a:p>
          <a:p>
            <a:pPr>
              <a:lnSpc>
                <a:spcPct val="114999"/>
              </a:lnSpc>
              <a:defRPr/>
            </a:pPr>
            <a:endParaRPr lang="de-DE" sz="2400" b="0" i="0" u="none" strike="noStrike" cap="none" spc="0">
              <a:solidFill>
                <a:schemeClr val="tx1"/>
              </a:solidFill>
              <a:latin typeface="Arial Narrow"/>
              <a:ea typeface="Arial Narrow"/>
              <a:cs typeface="Arial Narrow"/>
            </a:endParaRPr>
          </a:p>
          <a:p>
            <a:pPr>
              <a:lnSpc>
                <a:spcPct val="114999"/>
              </a:lnSpc>
              <a:defRPr/>
            </a:pPr>
            <a:r>
              <a:rPr lang="de-DE" sz="2400" b="1" i="0" u="none" strike="noStrike" cap="none" spc="0">
                <a:solidFill>
                  <a:schemeClr val="tx1"/>
                </a:solidFill>
                <a:latin typeface="Arial Narrow"/>
                <a:ea typeface="Arial Narrow"/>
                <a:cs typeface="Arial Narrow"/>
              </a:rPr>
              <a:t>Get to know each other</a:t>
            </a:r>
            <a:r>
              <a:rPr lang="de-DE" sz="2400" b="0" i="0" u="none" strike="noStrike" cap="none" spc="0">
                <a:solidFill>
                  <a:schemeClr val="tx1"/>
                </a:solidFill>
                <a:latin typeface="Arial Narrow"/>
                <a:ea typeface="Arial Narrow"/>
                <a:cs typeface="Arial Narrow"/>
              </a:rPr>
              <a:t>! </a:t>
            </a:r>
            <a:r>
              <a:rPr lang="de-DE">
                <a:ea typeface="Arial Narrow"/>
                <a:cs typeface="Arial Narrow"/>
              </a:rPr>
              <a:t>Share </a:t>
            </a:r>
            <a:r>
              <a:rPr lang="de-DE" sz="2400" b="0" i="0" u="none" strike="noStrike" cap="none" spc="0">
                <a:solidFill>
                  <a:schemeClr val="tx1"/>
                </a:solidFill>
                <a:latin typeface="Arial Narrow"/>
                <a:ea typeface="Arial Narrow"/>
                <a:cs typeface="Arial Narrow"/>
              </a:rPr>
              <a:t>your thoughts on the reflection task you prepared on your character, interests and competencies as a researcher prior to this session.</a:t>
            </a:r>
            <a:endParaRPr/>
          </a:p>
          <a:p>
            <a:pPr marL="342900" indent="-342900">
              <a:lnSpc>
                <a:spcPct val="114999"/>
              </a:lnSpc>
              <a:buFont typeface="Arial"/>
              <a:buChar char="•"/>
              <a:defRPr/>
            </a:pPr>
            <a:r>
              <a:rPr lang="de-DE">
                <a:ea typeface="Arial Narrow"/>
                <a:cs typeface="Arial Narrow"/>
              </a:rPr>
              <a:t>Which of your competencies (i.e., knowledge, skills, attitudes) can help you and your group in designing a transdisciplinary project?</a:t>
            </a:r>
            <a:endParaRPr/>
          </a:p>
          <a:p>
            <a:pPr marL="0" indent="0">
              <a:lnSpc>
                <a:spcPct val="114999"/>
              </a:lnSpc>
              <a:buFont typeface="Arial"/>
              <a:buNone/>
              <a:defRPr/>
            </a:pPr>
            <a:r>
              <a:rPr lang="de-DE" sz="2400" b="0" i="0" u="none" strike="noStrike" cap="none" spc="0">
                <a:solidFill>
                  <a:schemeClr val="tx1"/>
                </a:solidFill>
                <a:latin typeface="Arial Narrow"/>
                <a:ea typeface="Arial Narrow"/>
                <a:cs typeface="Arial Narrow"/>
              </a:rPr>
              <a:t>Organize and agree upon how you would like to work together as a group, e.g. a </a:t>
            </a:r>
            <a:r>
              <a:rPr lang="de-DE" sz="2400" b="1" i="0" u="none" strike="noStrike" cap="none" spc="0">
                <a:solidFill>
                  <a:schemeClr val="tx1"/>
                </a:solidFill>
                <a:latin typeface="Arial Narrow"/>
                <a:ea typeface="Arial Narrow"/>
                <a:cs typeface="Arial Narrow"/>
              </a:rPr>
              <a:t>platform for group communication, data exchange and general operational principles.</a:t>
            </a:r>
            <a:endParaRPr/>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0</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9D605560-6102-F222-84FA-97747126C028}" type="slidenum">
              <a:rPr lang="de-DE" sz="1600" b="1">
                <a:latin typeface="Arial"/>
                <a:cs typeface="Arial"/>
              </a:rPr>
              <a:t>7</a:t>
            </a:fld>
            <a:endParaRPr lang="de-DE" sz="1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96688" y="-99392"/>
            <a:ext cx="12314087" cy="6963372"/>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3"/>
            <a:ext cx="216000" cy="247354"/>
          </a:xfrm>
          <a:prstGeom prst="rect">
            <a:avLst/>
          </a:prstGeom>
        </p:spPr>
      </p:pic>
      <p:sp>
        <p:nvSpPr>
          <p:cNvPr id="6" name="Textplatzhalter 15"/>
          <p:cNvSpPr>
            <a:spLocks noGrp="1"/>
          </p:cNvSpPr>
          <p:nvPr/>
        </p:nvSpPr>
        <p:spPr bwMode="auto">
          <a:xfrm>
            <a:off x="790574" y="2110279"/>
            <a:ext cx="10922000" cy="3327399"/>
          </a:xfrm>
        </p:spPr>
        <p:txBody>
          <a:bodyPr vert="horz" lIns="0" tIns="0" rIns="0" bIns="0" rtlCol="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sz="3600" b="1">
                <a:solidFill>
                  <a:schemeClr val="bg1"/>
                </a:solidFill>
                <a:latin typeface="Arial"/>
                <a:ea typeface="Arial"/>
                <a:cs typeface="Arial"/>
              </a:rPr>
              <a:t>MATERIALS TASK 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1294733" cy="490700"/>
          </a:xfrm>
        </p:spPr>
        <p:txBody>
          <a:bodyPr lIns="0" tIns="0" rIns="0" bIns="0" anchor="t">
            <a:noAutofit/>
          </a:bodyPr>
          <a:lstStyle>
            <a:lvl1pPr>
              <a:lnSpc>
                <a:spcPts val="2998"/>
              </a:lnSpc>
              <a:defRPr sz="3000" b="1">
                <a:latin typeface="Arial"/>
                <a:cs typeface="Arial"/>
              </a:defRPr>
            </a:lvl1pPr>
          </a:lstStyle>
          <a:p>
            <a:pPr>
              <a:defRPr/>
            </a:pPr>
            <a:r>
              <a:rPr b="0"/>
              <a:t>TASK 0</a:t>
            </a:r>
            <a:r>
              <a:t>: Materials </a:t>
            </a:r>
            <a:br>
              <a:rPr/>
            </a:br>
            <a:r>
              <a:rPr b="0"/>
              <a:t>- Pointers for group organizatioN (1)</a:t>
            </a:r>
            <a:endParaRPr/>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t>| TRANSDISCIPLINARY CASE STUDY TRANSYLVANIA | TASK 0</a:t>
            </a:r>
          </a:p>
        </p:txBody>
      </p:sp>
      <p:sp>
        <p:nvSpPr>
          <p:cNvPr id="6" name="Rechteck 12"/>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tangle 6"/>
          <p:cNvSpPr/>
          <p:nvPr/>
        </p:nvSpPr>
        <p:spPr bwMode="auto">
          <a:xfrm>
            <a:off x="572999" y="1626576"/>
            <a:ext cx="5099538"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8" name="Rectangle 7"/>
          <p:cNvSpPr/>
          <p:nvPr/>
        </p:nvSpPr>
        <p:spPr bwMode="auto">
          <a:xfrm>
            <a:off x="698110" y="1809473"/>
            <a:ext cx="5106303" cy="3561623"/>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a:t>Group operation</a:t>
            </a:r>
            <a:endParaRPr b="0"/>
          </a:p>
          <a:p>
            <a:pPr marL="683929" lvl="1" indent="-283879">
              <a:lnSpc>
                <a:spcPct val="114999"/>
              </a:lnSpc>
              <a:buFont typeface="Arial"/>
              <a:buChar char="•"/>
              <a:defRPr/>
            </a:pPr>
            <a:r>
              <a:rPr b="0"/>
              <a:t>How do you make decisions?</a:t>
            </a:r>
            <a:endParaRPr/>
          </a:p>
          <a:p>
            <a:pPr marL="683928" lvl="1" indent="-283878">
              <a:lnSpc>
                <a:spcPct val="114999"/>
              </a:lnSpc>
              <a:buFont typeface="Arial"/>
              <a:buChar char="•"/>
              <a:defRPr/>
            </a:pPr>
            <a:r>
              <a:rPr b="0"/>
              <a:t>How do you ensure a positive mindset and fruitful collaboration?</a:t>
            </a:r>
            <a:endParaRPr/>
          </a:p>
          <a:p>
            <a:pPr marL="683929" lvl="1" indent="-283879">
              <a:lnSpc>
                <a:spcPct val="114999"/>
              </a:lnSpc>
              <a:buFont typeface="Arial"/>
              <a:buChar char="•"/>
              <a:defRPr/>
            </a:pPr>
            <a:endParaRPr b="0"/>
          </a:p>
          <a:p>
            <a:pPr marL="283879" indent="-283879">
              <a:lnSpc>
                <a:spcPct val="114999"/>
              </a:lnSpc>
              <a:buFont typeface="Arial"/>
              <a:buChar char="•"/>
              <a:defRPr/>
            </a:pPr>
            <a:r>
              <a:rPr b="1"/>
              <a:t>Meeting routine</a:t>
            </a:r>
            <a:endParaRPr/>
          </a:p>
          <a:p>
            <a:pPr marL="683929" lvl="1" indent="-283879">
              <a:lnSpc>
                <a:spcPct val="114999"/>
              </a:lnSpc>
              <a:buFont typeface="Arial"/>
              <a:buChar char="•"/>
              <a:defRPr/>
            </a:pPr>
            <a:r>
              <a:rPr b="0"/>
              <a:t>E.g. implementing Check ins and Check outs</a:t>
            </a:r>
            <a:endParaRPr/>
          </a:p>
          <a:p>
            <a:pPr marL="683929" lvl="1" indent="-283879">
              <a:lnSpc>
                <a:spcPct val="114999"/>
              </a:lnSpc>
              <a:buFont typeface="Arial"/>
              <a:buChar char="•"/>
              <a:defRPr/>
            </a:pPr>
            <a:r>
              <a:rPr b="0"/>
              <a:t>(Changing) meeting roles: e.g. moderator, note taker, time keeper, good-mood manager,...</a:t>
            </a:r>
            <a:endParaRPr/>
          </a:p>
        </p:txBody>
      </p:sp>
      <p:sp>
        <p:nvSpPr>
          <p:cNvPr id="9" name="Rectangle 8"/>
          <p:cNvSpPr/>
          <p:nvPr/>
        </p:nvSpPr>
        <p:spPr bwMode="auto">
          <a:xfrm>
            <a:off x="6402089" y="1809473"/>
            <a:ext cx="5103244" cy="3561623"/>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a:t>Data management</a:t>
            </a:r>
            <a:endParaRPr b="0"/>
          </a:p>
          <a:p>
            <a:pPr marL="683929" lvl="1" indent="-283879">
              <a:lnSpc>
                <a:spcPct val="114999"/>
              </a:lnSpc>
              <a:buFont typeface="Arial"/>
              <a:buChar char="•"/>
              <a:defRPr/>
            </a:pPr>
            <a:r>
              <a:rPr b="0"/>
              <a:t>Where do you store your data?</a:t>
            </a:r>
            <a:endParaRPr/>
          </a:p>
          <a:p>
            <a:pPr marL="683928" lvl="1" indent="-283878">
              <a:lnSpc>
                <a:spcPct val="114999"/>
              </a:lnSpc>
              <a:buFont typeface="Arial"/>
              <a:buChar char="•"/>
              <a:defRPr/>
            </a:pPr>
            <a:r>
              <a:rPr b="0"/>
              <a:t>Where do you collect ideas? </a:t>
            </a:r>
            <a:endParaRPr/>
          </a:p>
          <a:p>
            <a:pPr marL="683928" lvl="1" indent="-283878">
              <a:lnSpc>
                <a:spcPct val="114999"/>
              </a:lnSpc>
              <a:buFont typeface="Arial"/>
              <a:buChar char="•"/>
              <a:defRPr/>
            </a:pPr>
            <a:endParaRPr/>
          </a:p>
          <a:p>
            <a:pPr marL="683928" lvl="1" indent="-283878">
              <a:lnSpc>
                <a:spcPct val="114999"/>
              </a:lnSpc>
              <a:buFont typeface="Arial"/>
              <a:buChar char="•"/>
              <a:defRPr/>
            </a:pPr>
            <a:endParaRPr/>
          </a:p>
          <a:p>
            <a:pPr marL="283879" indent="-283879">
              <a:lnSpc>
                <a:spcPct val="114999"/>
              </a:lnSpc>
              <a:buFont typeface="Arial"/>
              <a:buChar char="•"/>
              <a:defRPr/>
            </a:pPr>
            <a:r>
              <a:rPr b="1"/>
              <a:t>Group communication</a:t>
            </a:r>
            <a:endParaRPr b="0"/>
          </a:p>
          <a:p>
            <a:pPr marL="683929" lvl="1" indent="-283879">
              <a:lnSpc>
                <a:spcPct val="114999"/>
              </a:lnSpc>
              <a:buFont typeface="Arial"/>
              <a:buChar char="•"/>
              <a:defRPr/>
            </a:pPr>
            <a:r>
              <a:rPr b="0"/>
              <a:t>On which platform do you communicate?</a:t>
            </a:r>
            <a:endParaRPr/>
          </a:p>
          <a:p>
            <a:pPr marL="683929" lvl="1" indent="-283879">
              <a:lnSpc>
                <a:spcPct val="114999"/>
              </a:lnSpc>
              <a:buFont typeface="Arial"/>
              <a:buChar char="•"/>
              <a:defRPr/>
            </a:pPr>
            <a:r>
              <a:rPr b="0"/>
              <a:t>Do you want to limit communication to a certain level?</a:t>
            </a:r>
            <a:endParaRPr/>
          </a:p>
          <a:p>
            <a:pPr marL="683929" lvl="1" indent="-283879">
              <a:lnSpc>
                <a:spcPct val="114999"/>
              </a:lnSpc>
              <a:buFont typeface="Arial"/>
              <a:buChar char="•"/>
              <a:defRPr/>
            </a:pPr>
            <a:r>
              <a:rPr b="0"/>
              <a:t>How quick should the individual reply time be?</a:t>
            </a:r>
            <a:endParaRPr/>
          </a:p>
        </p:txBody>
      </p:sp>
      <p:sp>
        <p:nvSpPr>
          <p:cNvPr id="10"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B61DE91B-AB1A-8543-577E-648E2D9B2BB0}" type="slidenum">
              <a:rPr lang="de-DE" sz="1600" b="1">
                <a:latin typeface="Arial"/>
                <a:cs typeface="Arial"/>
              </a:rPr>
              <a:t>9</a:t>
            </a:fld>
            <a:endParaRPr lang="de-DE" sz="1600">
              <a:latin typeface="Arial"/>
              <a:cs typeface="Arial"/>
            </a:endParaRPr>
          </a:p>
        </p:txBody>
      </p:sp>
    </p:spTree>
  </p:cSld>
  <p:clrMapOvr>
    <a:masterClrMapping/>
  </p:clrMapOvr>
</p:sld>
</file>

<file path=ppt/theme/theme1.xml><?xml version="1.0" encoding="utf-8"?>
<a:theme xmlns:a="http://schemas.openxmlformats.org/drawingml/2006/main" name="Office">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2346</Words>
  <Application>Microsoft Macintosh PowerPoint</Application>
  <DocSecurity>0</DocSecurity>
  <PresentationFormat>Breitbild</PresentationFormat>
  <Paragraphs>212</Paragraphs>
  <Slides>28</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Symbol</vt:lpstr>
      <vt:lpstr>Arial</vt:lpstr>
      <vt:lpstr>Arial Narrow</vt:lpstr>
      <vt:lpstr>Office</vt:lpstr>
      <vt:lpstr>PowerPoint-Präsentation</vt:lpstr>
      <vt:lpstr>CONTENT</vt:lpstr>
      <vt:lpstr>learning objectives of the  transdisciplinary case study</vt:lpstr>
      <vt:lpstr>THE REGION OF SOUTHERN TRANSYLVANIA</vt:lpstr>
      <vt:lpstr>CASE STUDY STRUCTURE and agenda</vt:lpstr>
      <vt:lpstr>CASE STUDY STRUCTURE - Main task</vt:lpstr>
      <vt:lpstr>TASK 0: Group Organization</vt:lpstr>
      <vt:lpstr>PowerPoint-Präsentation</vt:lpstr>
      <vt:lpstr>TASK 0: Materials  - Pointers for group organizatioN (1)</vt:lpstr>
      <vt:lpstr>TASK 0: Materials  - Pointers for group organizatioN (2)</vt:lpstr>
      <vt:lpstr>PowerPoint-Präsentation</vt:lpstr>
      <vt:lpstr>TASK 1: DEVELOPING A FICTIONAL TD PROJECT</vt:lpstr>
      <vt:lpstr>TASK 1: DEVELOPING A FICTIONAL TD PROJECT</vt:lpstr>
      <vt:lpstr>PowerPoint-Präsentation</vt:lpstr>
      <vt:lpstr>PowerPoint-Präsentation</vt:lpstr>
      <vt:lpstr>TASK 1: DEVELOPING A FICTIONAL TD PROJECT</vt:lpstr>
      <vt:lpstr>PowerPoint-Präsentation</vt:lpstr>
      <vt:lpstr>TASK 1B: MATERIALS - Mihai Eminescu Trust</vt:lpstr>
      <vt:lpstr>TASK 1B: MATERIALS - Fundatia ADEPT</vt:lpstr>
      <vt:lpstr>TASK 1B: MATERIALS - SCHUBZ România</vt:lpstr>
      <vt:lpstr>TASK 1: DEVELOPING A FICTIONAL TD PROJECT</vt:lpstr>
      <vt:lpstr>PowerPoint-Präsentation</vt:lpstr>
      <vt:lpstr>TASK 1C: MATERIALS - TRANSDISCIPLINARY RESEARCH AND METHODOLOGIES</vt:lpstr>
      <vt:lpstr>TASK 1C: MATERIALS - USEFUL TOOLS</vt:lpstr>
      <vt:lpstr>TASK 1C: MATERIALS – AN EXAMPLARY TD METHOD</vt:lpstr>
      <vt:lpstr>PowerPoint-Präsentation</vt:lpstr>
      <vt:lpstr>TASK 2: PRESENTATION OF YOUR TD PROJECT</vt:lpstr>
      <vt:lpstr>PowerPoint-Präsentation</vt:lpstr>
    </vt:vector>
  </TitlesOfParts>
  <Manager>Jens Stein</Manager>
  <Company>Leuphana Universität Lüneburg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dc:title>
  <dc:subject/>
  <dc:creator>Stein</dc:creator>
  <cp:keywords/>
  <dc:description/>
  <cp:lastModifiedBy>Farina Tolksdorf</cp:lastModifiedBy>
  <cp:revision>117</cp:revision>
  <dcterms:created xsi:type="dcterms:W3CDTF">2020-04-16T11:19:28Z</dcterms:created>
  <dcterms:modified xsi:type="dcterms:W3CDTF">2023-03-10T14:23:57Z</dcterms:modified>
  <cp:category/>
  <dc:identifier/>
  <cp:contentStatus/>
  <dc:language/>
  <cp:version/>
</cp:coreProperties>
</file>